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7"/>
  </p:notesMasterIdLst>
  <p:handoutMasterIdLst>
    <p:handoutMasterId r:id="rId58"/>
  </p:handoutMasterIdLst>
  <p:sldIdLst>
    <p:sldId id="352" r:id="rId5"/>
    <p:sldId id="343" r:id="rId6"/>
    <p:sldId id="285" r:id="rId7"/>
    <p:sldId id="344" r:id="rId8"/>
    <p:sldId id="303" r:id="rId9"/>
    <p:sldId id="299" r:id="rId10"/>
    <p:sldId id="288" r:id="rId11"/>
    <p:sldId id="311" r:id="rId12"/>
    <p:sldId id="305" r:id="rId13"/>
    <p:sldId id="313" r:id="rId14"/>
    <p:sldId id="314" r:id="rId15"/>
    <p:sldId id="345" r:id="rId16"/>
    <p:sldId id="347" r:id="rId17"/>
    <p:sldId id="316" r:id="rId18"/>
    <p:sldId id="304" r:id="rId19"/>
    <p:sldId id="310" r:id="rId20"/>
    <p:sldId id="318" r:id="rId21"/>
    <p:sldId id="319" r:id="rId22"/>
    <p:sldId id="348" r:id="rId23"/>
    <p:sldId id="301" r:id="rId24"/>
    <p:sldId id="306" r:id="rId25"/>
    <p:sldId id="302" r:id="rId26"/>
    <p:sldId id="320" r:id="rId27"/>
    <p:sldId id="321" r:id="rId28"/>
    <p:sldId id="322" r:id="rId29"/>
    <p:sldId id="323" r:id="rId30"/>
    <p:sldId id="307" r:id="rId31"/>
    <p:sldId id="324" r:id="rId32"/>
    <p:sldId id="325" r:id="rId33"/>
    <p:sldId id="326" r:id="rId34"/>
    <p:sldId id="349" r:id="rId35"/>
    <p:sldId id="308" r:id="rId36"/>
    <p:sldId id="327" r:id="rId37"/>
    <p:sldId id="328" r:id="rId38"/>
    <p:sldId id="329" r:id="rId39"/>
    <p:sldId id="330" r:id="rId40"/>
    <p:sldId id="331" r:id="rId41"/>
    <p:sldId id="332" r:id="rId42"/>
    <p:sldId id="309" r:id="rId43"/>
    <p:sldId id="333" r:id="rId44"/>
    <p:sldId id="334" r:id="rId45"/>
    <p:sldId id="350" r:id="rId46"/>
    <p:sldId id="335" r:id="rId47"/>
    <p:sldId id="336" r:id="rId48"/>
    <p:sldId id="351" r:id="rId49"/>
    <p:sldId id="337" r:id="rId50"/>
    <p:sldId id="338" r:id="rId51"/>
    <p:sldId id="339" r:id="rId52"/>
    <p:sldId id="340" r:id="rId53"/>
    <p:sldId id="341" r:id="rId54"/>
    <p:sldId id="281" r:id="rId55"/>
    <p:sldId id="265"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F3CA98-99A5-94A9-BC4E-6C96525AECB0}" v="460" dt="2026-05-07T06:04:33.169"/>
    <p1510:client id="{E1DC6A64-B2F6-4730-9266-1A424D07EB53}" v="3959" dt="2026-05-07T06:05:46.629"/>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116FB36-5C13-4A1F-6413-7F3D91F69EE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485A472-5B20-C738-CDAC-7F16FD7E98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D478DD-D4F1-FD41-A919-0CCC9B29A8F9}" type="datetimeFigureOut">
              <a:rPr lang="en-US" smtClean="0"/>
              <a:t>5/7/2026</a:t>
            </a:fld>
            <a:endParaRPr lang="en-US"/>
          </a:p>
        </p:txBody>
      </p:sp>
      <p:sp>
        <p:nvSpPr>
          <p:cNvPr id="4" name="Footer Placeholder 3">
            <a:extLst>
              <a:ext uri="{FF2B5EF4-FFF2-40B4-BE49-F238E27FC236}">
                <a16:creationId xmlns:a16="http://schemas.microsoft.com/office/drawing/2014/main" id="{6BF34C8F-82F0-FD48-CD9C-44329D2CB1F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B55DA50-E898-8F38-3122-D47389DC3E0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004F38E-CC19-E949-8DA9-B18DD34CEDCC}" type="slidenum">
              <a:rPr lang="en-US" smtClean="0"/>
              <a:t>‹#›</a:t>
            </a:fld>
            <a:endParaRPr lang="en-US"/>
          </a:p>
        </p:txBody>
      </p:sp>
    </p:spTree>
    <p:extLst>
      <p:ext uri="{BB962C8B-B14F-4D97-AF65-F5344CB8AC3E}">
        <p14:creationId xmlns:p14="http://schemas.microsoft.com/office/powerpoint/2010/main" val="35145544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8E3EDF-8E2A-8D4B-89EE-2C22C15D52A2}" type="datetimeFigureOut">
              <a:rPr lang="en-US" smtClean="0"/>
              <a:t>5/7/2026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180757-4390-CD4E-9826-3B0F4DAD8B54}" type="slidenum">
              <a:rPr lang="en-US" smtClean="0"/>
              <a:t>‹#›</a:t>
            </a:fld>
            <a:endParaRPr lang="en-US"/>
          </a:p>
        </p:txBody>
      </p:sp>
    </p:spTree>
    <p:extLst>
      <p:ext uri="{BB962C8B-B14F-4D97-AF65-F5344CB8AC3E}">
        <p14:creationId xmlns:p14="http://schemas.microsoft.com/office/powerpoint/2010/main" val="2565074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a:p>
            <a:endParaRPr lang="en-MY"/>
          </a:p>
        </p:txBody>
      </p:sp>
      <p:sp>
        <p:nvSpPr>
          <p:cNvPr id="4" name="Slide Number Placeholder 3"/>
          <p:cNvSpPr>
            <a:spLocks noGrp="1"/>
          </p:cNvSpPr>
          <p:nvPr>
            <p:ph type="sldNum" sz="quarter" idx="5"/>
          </p:nvPr>
        </p:nvSpPr>
        <p:spPr/>
        <p:txBody>
          <a:bodyPr/>
          <a:lstStyle/>
          <a:p>
            <a:fld id="{A6180757-4390-CD4E-9826-3B0F4DAD8B54}" type="slidenum">
              <a:rPr lang="en-US" smtClean="0"/>
              <a:t>13</a:t>
            </a:fld>
            <a:endParaRPr lang="en-US"/>
          </a:p>
        </p:txBody>
      </p:sp>
    </p:spTree>
    <p:extLst>
      <p:ext uri="{BB962C8B-B14F-4D97-AF65-F5344CB8AC3E}">
        <p14:creationId xmlns:p14="http://schemas.microsoft.com/office/powerpoint/2010/main" val="4221810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5"/>
          </p:nvPr>
        </p:nvSpPr>
        <p:spPr/>
        <p:txBody>
          <a:bodyPr/>
          <a:lstStyle/>
          <a:p>
            <a:fld id="{A6180757-4390-CD4E-9826-3B0F4DAD8B54}" type="slidenum">
              <a:rPr lang="en-US" smtClean="0"/>
              <a:t>31</a:t>
            </a:fld>
            <a:endParaRPr lang="en-US"/>
          </a:p>
        </p:txBody>
      </p:sp>
    </p:spTree>
    <p:extLst>
      <p:ext uri="{BB962C8B-B14F-4D97-AF65-F5344CB8AC3E}">
        <p14:creationId xmlns:p14="http://schemas.microsoft.com/office/powerpoint/2010/main" val="915043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5"/>
          </p:nvPr>
        </p:nvSpPr>
        <p:spPr/>
        <p:txBody>
          <a:bodyPr/>
          <a:lstStyle/>
          <a:p>
            <a:fld id="{A6180757-4390-CD4E-9826-3B0F4DAD8B54}" type="slidenum">
              <a:rPr lang="en-US" smtClean="0"/>
              <a:t>50</a:t>
            </a:fld>
            <a:endParaRPr lang="en-US"/>
          </a:p>
        </p:txBody>
      </p:sp>
    </p:spTree>
    <p:extLst>
      <p:ext uri="{BB962C8B-B14F-4D97-AF65-F5344CB8AC3E}">
        <p14:creationId xmlns:p14="http://schemas.microsoft.com/office/powerpoint/2010/main" val="1252307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5"/>
          </p:nvPr>
        </p:nvSpPr>
        <p:spPr/>
        <p:txBody>
          <a:bodyPr/>
          <a:lstStyle/>
          <a:p>
            <a:fld id="{A6180757-4390-CD4E-9826-3B0F4DAD8B54}" type="slidenum">
              <a:rPr lang="en-US" smtClean="0"/>
              <a:t>51</a:t>
            </a:fld>
            <a:endParaRPr lang="en-US"/>
          </a:p>
        </p:txBody>
      </p:sp>
    </p:spTree>
    <p:extLst>
      <p:ext uri="{BB962C8B-B14F-4D97-AF65-F5344CB8AC3E}">
        <p14:creationId xmlns:p14="http://schemas.microsoft.com/office/powerpoint/2010/main" val="19630444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3D7966C6-09B4-FA33-1EF3-FFFC1C35DF64}"/>
              </a:ext>
            </a:extLst>
          </p:cNvPr>
          <p:cNvSpPr>
            <a:spLocks noGrp="1"/>
          </p:cNvSpPr>
          <p:nvPr>
            <p:ph type="ftr" sz="quarter" idx="11"/>
          </p:nvPr>
        </p:nvSpPr>
        <p:spPr/>
        <p:txBody>
          <a:bodyPr/>
          <a:lstStyle/>
          <a:p>
            <a:endParaRPr lang="en-US"/>
          </a:p>
        </p:txBody>
      </p:sp>
      <p:sp>
        <p:nvSpPr>
          <p:cNvPr id="13" name="TextBox 12">
            <a:extLst>
              <a:ext uri="{FF2B5EF4-FFF2-40B4-BE49-F238E27FC236}">
                <a16:creationId xmlns:a16="http://schemas.microsoft.com/office/drawing/2014/main" id="{2E8FD6B7-5492-A5F9-B812-7D8A38D04275}"/>
              </a:ext>
            </a:extLst>
          </p:cNvPr>
          <p:cNvSpPr txBox="1"/>
          <p:nvPr userDrawn="1"/>
        </p:nvSpPr>
        <p:spPr>
          <a:xfrm>
            <a:off x="838200" y="4746306"/>
            <a:ext cx="10614992" cy="1546577"/>
          </a:xfrm>
          <a:prstGeom prst="rect">
            <a:avLst/>
          </a:prstGeom>
          <a:noFill/>
        </p:spPr>
        <p:txBody>
          <a:bodyPr wrap="square" rtlCol="0">
            <a:spAutoFit/>
          </a:bodyPr>
          <a:lstStyle/>
          <a:p>
            <a:pPr algn="just"/>
            <a:r>
              <a:rPr lang="en-US" sz="1050" b="1">
                <a:solidFill>
                  <a:schemeClr val="bg1">
                    <a:lumMod val="50000"/>
                  </a:schemeClr>
                </a:solidFill>
              </a:rPr>
              <a:t>Confidentiality and Disclaimer</a:t>
            </a:r>
          </a:p>
          <a:p>
            <a:pPr algn="just"/>
            <a:r>
              <a:rPr lang="en-US" sz="1050">
                <a:solidFill>
                  <a:schemeClr val="bg1">
                    <a:lumMod val="50000"/>
                  </a:schemeClr>
                </a:solidFill>
              </a:rPr>
              <a:t>These slides are strictly private and confidential and shall not be circulated or reproduced in any form whatsoever, without the prior written consent of MDEC. MDEC reserves its right to seek any remedy or relief for any unauthorized use of the slides and/or the information therein. The information contained in these slides is prepared solely for the limited purpose described in these slides. These slides may be incomplete without the accompanying oral commentary and may not be sufficient as a stand-alone document. MDEC does not provide business consultation, legal, financial, accounting or tax advice and the materials herein should not be relied on or construed as such. Information or data from a third party may be used or quoted in these slides. MDEC has not independently verified this information or data. Whilst all efforts have been taken to ensure the accuracy and completeness of the information contained in these slides, MDEC cannot accept responsibility for any action or decision made in reliance of the information contained herein or any liability incurred, or loss suffered as a consequence of relying on the information contained herein. MDEC reserves its right to amend or update the information contained in these slides from time to time.  </a:t>
            </a:r>
          </a:p>
          <a:p>
            <a:pPr algn="just"/>
            <a:endParaRPr lang="en-US" sz="1050">
              <a:solidFill>
                <a:schemeClr val="bg1">
                  <a:lumMod val="50000"/>
                </a:schemeClr>
              </a:solidFill>
            </a:endParaRPr>
          </a:p>
        </p:txBody>
      </p:sp>
      <p:sp>
        <p:nvSpPr>
          <p:cNvPr id="14" name="Title 1">
            <a:extLst>
              <a:ext uri="{FF2B5EF4-FFF2-40B4-BE49-F238E27FC236}">
                <a16:creationId xmlns:a16="http://schemas.microsoft.com/office/drawing/2014/main" id="{0E2DE1C4-96C3-0894-9EC2-06D2A5373474}"/>
              </a:ext>
            </a:extLst>
          </p:cNvPr>
          <p:cNvSpPr>
            <a:spLocks noGrp="1"/>
          </p:cNvSpPr>
          <p:nvPr>
            <p:ph type="title" hasCustomPrompt="1"/>
          </p:nvPr>
        </p:nvSpPr>
        <p:spPr>
          <a:xfrm>
            <a:off x="838200" y="1071270"/>
            <a:ext cx="10515600" cy="1325563"/>
          </a:xfrm>
          <a:prstGeom prst="rect">
            <a:avLst/>
          </a:prstGeom>
        </p:spPr>
        <p:txBody>
          <a:bodyPr/>
          <a:lstStyle>
            <a:lvl1pPr>
              <a:defRPr sz="5400" spc="-150">
                <a:latin typeface="Arial" panose="020B0604020202020204" pitchFamily="34" charset="0"/>
                <a:cs typeface="Arial" panose="020B0604020202020204" pitchFamily="34" charset="0"/>
              </a:defRPr>
            </a:lvl1pPr>
          </a:lstStyle>
          <a:p>
            <a:r>
              <a:rPr lang="en-GB"/>
              <a:t>Title Here</a:t>
            </a:r>
            <a:endParaRPr lang="en-US"/>
          </a:p>
        </p:txBody>
      </p:sp>
      <p:sp>
        <p:nvSpPr>
          <p:cNvPr id="15" name="Subtitle 2">
            <a:extLst>
              <a:ext uri="{FF2B5EF4-FFF2-40B4-BE49-F238E27FC236}">
                <a16:creationId xmlns:a16="http://schemas.microsoft.com/office/drawing/2014/main" id="{568A0804-3474-7A05-68DD-21F02F34FCC5}"/>
              </a:ext>
            </a:extLst>
          </p:cNvPr>
          <p:cNvSpPr>
            <a:spLocks noGrp="1"/>
          </p:cNvSpPr>
          <p:nvPr>
            <p:ph type="subTitle" idx="1" hasCustomPrompt="1"/>
          </p:nvPr>
        </p:nvSpPr>
        <p:spPr>
          <a:xfrm>
            <a:off x="838200" y="2487493"/>
            <a:ext cx="10515598" cy="636707"/>
          </a:xfrm>
          <a:prstGeom prst="rect">
            <a:avLst/>
          </a:prstGeom>
        </p:spPr>
        <p:txBody>
          <a:bodyPr/>
          <a:lstStyle>
            <a:lvl1pPr marL="0" indent="0" algn="l">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 (if any)</a:t>
            </a:r>
            <a:endParaRPr lang="en-US"/>
          </a:p>
        </p:txBody>
      </p:sp>
      <p:cxnSp>
        <p:nvCxnSpPr>
          <p:cNvPr id="16" name="Straight Connector 15">
            <a:extLst>
              <a:ext uri="{FF2B5EF4-FFF2-40B4-BE49-F238E27FC236}">
                <a16:creationId xmlns:a16="http://schemas.microsoft.com/office/drawing/2014/main" id="{B2FDF61D-D730-4522-3156-922F5C59C475}"/>
              </a:ext>
            </a:extLst>
          </p:cNvPr>
          <p:cNvCxnSpPr/>
          <p:nvPr userDrawn="1"/>
        </p:nvCxnSpPr>
        <p:spPr>
          <a:xfrm>
            <a:off x="838199" y="3505200"/>
            <a:ext cx="350520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Text Placeholder 14">
            <a:extLst>
              <a:ext uri="{FF2B5EF4-FFF2-40B4-BE49-F238E27FC236}">
                <a16:creationId xmlns:a16="http://schemas.microsoft.com/office/drawing/2014/main" id="{B8AE71F8-59FA-292E-97AD-BA15EE2B1B64}"/>
              </a:ext>
            </a:extLst>
          </p:cNvPr>
          <p:cNvSpPr>
            <a:spLocks noGrp="1"/>
          </p:cNvSpPr>
          <p:nvPr>
            <p:ph type="body" sz="quarter" idx="13" hasCustomPrompt="1"/>
          </p:nvPr>
        </p:nvSpPr>
        <p:spPr>
          <a:xfrm>
            <a:off x="838199" y="3897313"/>
            <a:ext cx="6970426" cy="750887"/>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en-GB"/>
              <a:t>Date</a:t>
            </a:r>
            <a:endParaRPr lang="en-US"/>
          </a:p>
        </p:txBody>
      </p:sp>
    </p:spTree>
    <p:extLst>
      <p:ext uri="{BB962C8B-B14F-4D97-AF65-F5344CB8AC3E}">
        <p14:creationId xmlns:p14="http://schemas.microsoft.com/office/powerpoint/2010/main" val="4201379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bout MDEC">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0CE1F74A-6D73-523C-9EBC-B90D21970CBB}"/>
              </a:ext>
            </a:extLst>
          </p:cNvPr>
          <p:cNvSpPr>
            <a:spLocks noGrp="1"/>
          </p:cNvSpPr>
          <p:nvPr>
            <p:ph type="ftr" sz="quarter" idx="11"/>
          </p:nvPr>
        </p:nvSpPr>
        <p:spPr/>
        <p:txBody>
          <a:bodyPr/>
          <a:lstStyle/>
          <a:p>
            <a:endParaRPr lang="en-US"/>
          </a:p>
        </p:txBody>
      </p:sp>
      <p:sp>
        <p:nvSpPr>
          <p:cNvPr id="2" name="TextBox 1">
            <a:extLst>
              <a:ext uri="{FF2B5EF4-FFF2-40B4-BE49-F238E27FC236}">
                <a16:creationId xmlns:a16="http://schemas.microsoft.com/office/drawing/2014/main" id="{A42CE6A4-D3B8-5067-3AC0-22C343C2BA45}"/>
              </a:ext>
            </a:extLst>
          </p:cNvPr>
          <p:cNvSpPr txBox="1"/>
          <p:nvPr userDrawn="1"/>
        </p:nvSpPr>
        <p:spPr>
          <a:xfrm>
            <a:off x="5838827" y="1437568"/>
            <a:ext cx="4031873" cy="923330"/>
          </a:xfrm>
          <a:prstGeom prst="rect">
            <a:avLst/>
          </a:prstGeom>
          <a:noFill/>
        </p:spPr>
        <p:txBody>
          <a:bodyPr wrap="none" rtlCol="0">
            <a:spAutoFit/>
          </a:bodyPr>
          <a:lstStyle/>
          <a:p>
            <a:r>
              <a:rPr lang="en-US" sz="5400" spc="-150">
                <a:latin typeface="Arial" panose="020B0604020202020204" pitchFamily="34" charset="0"/>
                <a:cs typeface="Arial" panose="020B0604020202020204" pitchFamily="34" charset="0"/>
              </a:rPr>
              <a:t>About MDEC</a:t>
            </a:r>
          </a:p>
        </p:txBody>
      </p:sp>
      <p:sp>
        <p:nvSpPr>
          <p:cNvPr id="3" name="TextBox 2">
            <a:extLst>
              <a:ext uri="{FF2B5EF4-FFF2-40B4-BE49-F238E27FC236}">
                <a16:creationId xmlns:a16="http://schemas.microsoft.com/office/drawing/2014/main" id="{E7A3AABF-DBC3-0D2F-B3D1-E4F116197899}"/>
              </a:ext>
            </a:extLst>
          </p:cNvPr>
          <p:cNvSpPr txBox="1"/>
          <p:nvPr userDrawn="1"/>
        </p:nvSpPr>
        <p:spPr>
          <a:xfrm>
            <a:off x="5838828" y="2530643"/>
            <a:ext cx="5367970" cy="2246769"/>
          </a:xfrm>
          <a:prstGeom prst="rect">
            <a:avLst/>
          </a:prstGeom>
          <a:noFill/>
        </p:spPr>
        <p:txBody>
          <a:bodyPr wrap="square" rtlCol="0">
            <a:spAutoFit/>
          </a:bodyPr>
          <a:lstStyle/>
          <a:p>
            <a:pPr algn="just"/>
            <a:r>
              <a:rPr lang="en-US" sz="1400">
                <a:latin typeface="Arial" panose="020B0604020202020204" pitchFamily="34" charset="0"/>
                <a:cs typeface="Arial" panose="020B0604020202020204" pitchFamily="34" charset="0"/>
              </a:rPr>
              <a:t>Malaysia Digital Economy Corporation (MDEC), a government agency under the purview of the Ministry of Digital, was established in 1996 to lead Malaysia’s digital economy. Beginning with the implementation of the MSC Malaysia initiative, we have since then </a:t>
            </a:r>
            <a:r>
              <a:rPr lang="en-US" sz="1400" err="1">
                <a:latin typeface="Arial" panose="020B0604020202020204" pitchFamily="34" charset="0"/>
                <a:cs typeface="Arial" panose="020B0604020202020204" pitchFamily="34" charset="0"/>
              </a:rPr>
              <a:t>catalysed</a:t>
            </a:r>
            <a:r>
              <a:rPr lang="en-US" sz="1400">
                <a:latin typeface="Arial" panose="020B0604020202020204" pitchFamily="34" charset="0"/>
                <a:cs typeface="Arial" panose="020B0604020202020204" pitchFamily="34" charset="0"/>
              </a:rPr>
              <a:t> digital transformation and growth all over the nation. By offering greater incentives and governance for growth and re-investment, we aspire to bolster Malaysia’s status as the digital hub of ASEAN, opening new doors and driving shared prosperity for all Malaysians.</a:t>
            </a:r>
          </a:p>
          <a:p>
            <a:pPr algn="just"/>
            <a:endParaRPr lang="en-US" sz="1400"/>
          </a:p>
        </p:txBody>
      </p:sp>
      <p:pic>
        <p:nvPicPr>
          <p:cNvPr id="4" name="Picture 3">
            <a:extLst>
              <a:ext uri="{FF2B5EF4-FFF2-40B4-BE49-F238E27FC236}">
                <a16:creationId xmlns:a16="http://schemas.microsoft.com/office/drawing/2014/main" id="{94253386-15E0-9B47-DE94-F66037AFEBCE}"/>
              </a:ext>
            </a:extLst>
          </p:cNvPr>
          <p:cNvPicPr>
            <a:picLocks noChangeAspect="1"/>
          </p:cNvPicPr>
          <p:nvPr userDrawn="1"/>
        </p:nvPicPr>
        <p:blipFill>
          <a:blip r:embed="rId3"/>
          <a:srcRect/>
          <a:stretch/>
        </p:blipFill>
        <p:spPr>
          <a:xfrm>
            <a:off x="1078923" y="548289"/>
            <a:ext cx="4589318" cy="5364137"/>
          </a:xfrm>
          <a:prstGeom prst="rect">
            <a:avLst/>
          </a:prstGeom>
        </p:spPr>
      </p:pic>
    </p:spTree>
    <p:extLst>
      <p:ext uri="{BB962C8B-B14F-4D97-AF65-F5344CB8AC3E}">
        <p14:creationId xmlns:p14="http://schemas.microsoft.com/office/powerpoint/2010/main" val="442602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de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24908148-6F5D-CE81-170C-3006FBB1C3C8}"/>
              </a:ext>
            </a:extLst>
          </p:cNvPr>
          <p:cNvSpPr>
            <a:spLocks noGrp="1"/>
          </p:cNvSpPr>
          <p:nvPr>
            <p:ph type="ftr" sz="quarter" idx="11"/>
          </p:nvPr>
        </p:nvSpPr>
        <p:spPr/>
        <p:txBody>
          <a:bodyPr/>
          <a:lstStyle/>
          <a:p>
            <a:endParaRPr lang="en-US"/>
          </a:p>
        </p:txBody>
      </p:sp>
      <p:sp>
        <p:nvSpPr>
          <p:cNvPr id="8" name="Title 1">
            <a:extLst>
              <a:ext uri="{FF2B5EF4-FFF2-40B4-BE49-F238E27FC236}">
                <a16:creationId xmlns:a16="http://schemas.microsoft.com/office/drawing/2014/main" id="{D357408A-A666-E904-4C37-577811688F5F}"/>
              </a:ext>
            </a:extLst>
          </p:cNvPr>
          <p:cNvSpPr>
            <a:spLocks noGrp="1"/>
          </p:cNvSpPr>
          <p:nvPr>
            <p:ph type="title" hasCustomPrompt="1"/>
          </p:nvPr>
        </p:nvSpPr>
        <p:spPr>
          <a:xfrm>
            <a:off x="838200" y="997047"/>
            <a:ext cx="10515600" cy="1325563"/>
          </a:xfrm>
          <a:prstGeom prst="rect">
            <a:avLst/>
          </a:prstGeom>
        </p:spPr>
        <p:txBody>
          <a:bodyPr/>
          <a:lstStyle>
            <a:lvl1pPr>
              <a:defRPr spc="-150">
                <a:latin typeface="Arial" panose="020B0604020202020204" pitchFamily="34" charset="0"/>
                <a:cs typeface="Arial" panose="020B0604020202020204" pitchFamily="34" charset="0"/>
              </a:defRPr>
            </a:lvl1pPr>
          </a:lstStyle>
          <a:p>
            <a:r>
              <a:rPr lang="en-GB"/>
              <a:t>Index</a:t>
            </a:r>
            <a:endParaRPr lang="en-US"/>
          </a:p>
        </p:txBody>
      </p:sp>
    </p:spTree>
    <p:extLst>
      <p:ext uri="{BB962C8B-B14F-4D97-AF65-F5344CB8AC3E}">
        <p14:creationId xmlns:p14="http://schemas.microsoft.com/office/powerpoint/2010/main" val="3678046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ge Break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05DF2235-133B-04ED-83FA-8B42B1C2D695}"/>
              </a:ext>
            </a:extLst>
          </p:cNvPr>
          <p:cNvSpPr>
            <a:spLocks noGrp="1"/>
          </p:cNvSpPr>
          <p:nvPr>
            <p:ph type="ftr" sz="quarter" idx="11"/>
          </p:nvPr>
        </p:nvSpPr>
        <p:spPr/>
        <p:txBody>
          <a:bodyPr/>
          <a:lstStyle/>
          <a:p>
            <a:endParaRPr lang="en-US"/>
          </a:p>
        </p:txBody>
      </p:sp>
      <p:pic>
        <p:nvPicPr>
          <p:cNvPr id="7" name="Picture 6" descr="A red line on a black background&#10;&#10;Description automatically generated">
            <a:extLst>
              <a:ext uri="{FF2B5EF4-FFF2-40B4-BE49-F238E27FC236}">
                <a16:creationId xmlns:a16="http://schemas.microsoft.com/office/drawing/2014/main" id="{092C4D2C-B5D5-E5EA-BB2B-3411C3B69B1C}"/>
              </a:ext>
            </a:extLst>
          </p:cNvPr>
          <p:cNvPicPr>
            <a:picLocks noChangeAspect="1"/>
          </p:cNvPicPr>
          <p:nvPr userDrawn="1"/>
        </p:nvPicPr>
        <p:blipFill>
          <a:blip r:embed="rId3"/>
          <a:stretch>
            <a:fillRect/>
          </a:stretch>
        </p:blipFill>
        <p:spPr>
          <a:xfrm>
            <a:off x="660400" y="1375829"/>
            <a:ext cx="10758513" cy="1655761"/>
          </a:xfrm>
          <a:prstGeom prst="rect">
            <a:avLst/>
          </a:prstGeom>
        </p:spPr>
      </p:pic>
      <p:sp>
        <p:nvSpPr>
          <p:cNvPr id="8" name="Title 1">
            <a:extLst>
              <a:ext uri="{FF2B5EF4-FFF2-40B4-BE49-F238E27FC236}">
                <a16:creationId xmlns:a16="http://schemas.microsoft.com/office/drawing/2014/main" id="{271991F0-B2D0-C175-A30E-892C29A37B2D}"/>
              </a:ext>
            </a:extLst>
          </p:cNvPr>
          <p:cNvSpPr>
            <a:spLocks noGrp="1"/>
          </p:cNvSpPr>
          <p:nvPr>
            <p:ph type="title" hasCustomPrompt="1"/>
          </p:nvPr>
        </p:nvSpPr>
        <p:spPr>
          <a:xfrm>
            <a:off x="838200" y="1537942"/>
            <a:ext cx="10515600" cy="822199"/>
          </a:xfrm>
          <a:prstGeom prst="rect">
            <a:avLst/>
          </a:prstGeom>
        </p:spPr>
        <p:txBody>
          <a:bodyPr/>
          <a:lstStyle>
            <a:lvl1pPr>
              <a:defRPr spc="-150">
                <a:latin typeface="Arial" panose="020B0604020202020204" pitchFamily="34" charset="0"/>
                <a:cs typeface="Arial" panose="020B0604020202020204" pitchFamily="34" charset="0"/>
              </a:defRPr>
            </a:lvl1pPr>
          </a:lstStyle>
          <a:p>
            <a:r>
              <a:rPr lang="en-GB"/>
              <a:t>Click to edit title here</a:t>
            </a:r>
            <a:endParaRPr lang="en-US"/>
          </a:p>
        </p:txBody>
      </p:sp>
      <p:sp>
        <p:nvSpPr>
          <p:cNvPr id="9" name="Subtitle 2">
            <a:extLst>
              <a:ext uri="{FF2B5EF4-FFF2-40B4-BE49-F238E27FC236}">
                <a16:creationId xmlns:a16="http://schemas.microsoft.com/office/drawing/2014/main" id="{D723EBAC-B949-FEB6-91D4-EC43B1312D31}"/>
              </a:ext>
            </a:extLst>
          </p:cNvPr>
          <p:cNvSpPr>
            <a:spLocks noGrp="1"/>
          </p:cNvSpPr>
          <p:nvPr>
            <p:ph type="subTitle" idx="1" hasCustomPrompt="1"/>
          </p:nvPr>
        </p:nvSpPr>
        <p:spPr>
          <a:xfrm>
            <a:off x="838200" y="3166615"/>
            <a:ext cx="9144000" cy="1655762"/>
          </a:xfrm>
          <a:prstGeom prst="rect">
            <a:avLst/>
          </a:prstGeom>
        </p:spPr>
        <p:txBody>
          <a:bodyPr/>
          <a:lstStyle>
            <a:lvl1pPr marL="0" indent="0" algn="l">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 (if any)</a:t>
            </a:r>
            <a:endParaRPr lang="en-US"/>
          </a:p>
        </p:txBody>
      </p:sp>
    </p:spTree>
    <p:extLst>
      <p:ext uri="{BB962C8B-B14F-4D97-AF65-F5344CB8AC3E}">
        <p14:creationId xmlns:p14="http://schemas.microsoft.com/office/powerpoint/2010/main" val="349908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ooter Placeholder 7">
            <a:extLst>
              <a:ext uri="{FF2B5EF4-FFF2-40B4-BE49-F238E27FC236}">
                <a16:creationId xmlns:a16="http://schemas.microsoft.com/office/drawing/2014/main" id="{EDC55F42-2B7B-7A47-0F29-6778F1B9B860}"/>
              </a:ext>
            </a:extLst>
          </p:cNvPr>
          <p:cNvSpPr>
            <a:spLocks noGrp="1"/>
          </p:cNvSpPr>
          <p:nvPr>
            <p:ph type="ftr" sz="quarter" idx="11"/>
          </p:nvPr>
        </p:nvSpPr>
        <p:spPr/>
        <p:txBody>
          <a:bodyPr/>
          <a:lstStyle/>
          <a:p>
            <a:endParaRPr lang="en-US"/>
          </a:p>
        </p:txBody>
      </p:sp>
      <p:sp>
        <p:nvSpPr>
          <p:cNvPr id="10" name="Title 1">
            <a:extLst>
              <a:ext uri="{FF2B5EF4-FFF2-40B4-BE49-F238E27FC236}">
                <a16:creationId xmlns:a16="http://schemas.microsoft.com/office/drawing/2014/main" id="{C2A84C99-0C43-1B2C-0FE1-E87A705D17E9}"/>
              </a:ext>
            </a:extLst>
          </p:cNvPr>
          <p:cNvSpPr>
            <a:spLocks noGrp="1"/>
          </p:cNvSpPr>
          <p:nvPr>
            <p:ph type="title" hasCustomPrompt="1"/>
          </p:nvPr>
        </p:nvSpPr>
        <p:spPr>
          <a:xfrm>
            <a:off x="435429" y="365125"/>
            <a:ext cx="9907176" cy="832343"/>
          </a:xfrm>
          <a:prstGeom prst="rect">
            <a:avLst/>
          </a:prstGeom>
        </p:spPr>
        <p:txBody>
          <a:bodyPr/>
          <a:lstStyle>
            <a:lvl1pPr>
              <a:defRPr sz="2800">
                <a:latin typeface="Arial" panose="020B0604020202020204" pitchFamily="34" charset="0"/>
                <a:cs typeface="Arial" panose="020B0604020202020204" pitchFamily="34" charset="0"/>
              </a:defRPr>
            </a:lvl1pPr>
          </a:lstStyle>
          <a:p>
            <a:r>
              <a:rPr lang="en-GB"/>
              <a:t>Title here</a:t>
            </a:r>
            <a:endParaRPr lang="en-US"/>
          </a:p>
        </p:txBody>
      </p:sp>
      <p:sp>
        <p:nvSpPr>
          <p:cNvPr id="11" name="Content Placeholder 2">
            <a:extLst>
              <a:ext uri="{FF2B5EF4-FFF2-40B4-BE49-F238E27FC236}">
                <a16:creationId xmlns:a16="http://schemas.microsoft.com/office/drawing/2014/main" id="{AD337295-B9C7-8CEB-76CD-2851536DE900}"/>
              </a:ext>
            </a:extLst>
          </p:cNvPr>
          <p:cNvSpPr>
            <a:spLocks noGrp="1"/>
          </p:cNvSpPr>
          <p:nvPr>
            <p:ph idx="1"/>
          </p:nvPr>
        </p:nvSpPr>
        <p:spPr>
          <a:xfrm>
            <a:off x="435429" y="1460500"/>
            <a:ext cx="11544536" cy="4351338"/>
          </a:xfrm>
          <a:prstGeom prst="rect">
            <a:avLst/>
          </a:prstGeom>
        </p:spPr>
        <p:txBody>
          <a:bodyPr/>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Slide Number Placeholder 5">
            <a:extLst>
              <a:ext uri="{FF2B5EF4-FFF2-40B4-BE49-F238E27FC236}">
                <a16:creationId xmlns:a16="http://schemas.microsoft.com/office/drawing/2014/main" id="{AF949E6C-884B-1C40-1819-34AE5451B675}"/>
              </a:ext>
            </a:extLst>
          </p:cNvPr>
          <p:cNvSpPr>
            <a:spLocks noGrp="1"/>
          </p:cNvSpPr>
          <p:nvPr>
            <p:ph type="sldNum" sz="quarter" idx="12"/>
          </p:nvPr>
        </p:nvSpPr>
        <p:spPr>
          <a:xfrm>
            <a:off x="10700950" y="875679"/>
            <a:ext cx="1342255" cy="365125"/>
          </a:xfrm>
          <a:prstGeom prst="rect">
            <a:avLst/>
          </a:prstGeom>
        </p:spPr>
        <p:txBody>
          <a:bodyPr/>
          <a:lstStyle>
            <a:lvl1pPr algn="r">
              <a:defRPr sz="1200">
                <a:solidFill>
                  <a:schemeClr val="bg2">
                    <a:lumMod val="75000"/>
                  </a:schemeClr>
                </a:solidFill>
              </a:defRPr>
            </a:lvl1pPr>
          </a:lstStyle>
          <a:p>
            <a:fld id="{AF3AB783-08A3-C047-8A9E-D72AFDBF4A9F}" type="slidenum">
              <a:rPr lang="en-US" smtClean="0"/>
              <a:pPr/>
              <a:t>‹#›</a:t>
            </a:fld>
            <a:endParaRPr lang="en-US"/>
          </a:p>
        </p:txBody>
      </p:sp>
    </p:spTree>
    <p:extLst>
      <p:ext uri="{BB962C8B-B14F-4D97-AF65-F5344CB8AC3E}">
        <p14:creationId xmlns:p14="http://schemas.microsoft.com/office/powerpoint/2010/main" val="1691264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F3EEA35-00A2-05A3-1984-45DC9C117F33}"/>
              </a:ext>
            </a:extLst>
          </p:cNvPr>
          <p:cNvSpPr>
            <a:spLocks noGrp="1"/>
          </p:cNvSpPr>
          <p:nvPr>
            <p:ph type="ftr" sz="quarter" idx="11"/>
          </p:nvPr>
        </p:nvSpPr>
        <p:spPr/>
        <p:txBody>
          <a:bodyPr/>
          <a:lstStyle/>
          <a:p>
            <a:endParaRPr lang="en-US"/>
          </a:p>
        </p:txBody>
      </p:sp>
      <p:pic>
        <p:nvPicPr>
          <p:cNvPr id="6" name="Picture 5" descr="A red line on a black background&#10;&#10;Description automatically generated">
            <a:extLst>
              <a:ext uri="{FF2B5EF4-FFF2-40B4-BE49-F238E27FC236}">
                <a16:creationId xmlns:a16="http://schemas.microsoft.com/office/drawing/2014/main" id="{B7076706-6174-4EBF-82BB-8DC617BE9EE5}"/>
              </a:ext>
            </a:extLst>
          </p:cNvPr>
          <p:cNvPicPr>
            <a:picLocks noChangeAspect="1"/>
          </p:cNvPicPr>
          <p:nvPr userDrawn="1"/>
        </p:nvPicPr>
        <p:blipFill>
          <a:blip r:embed="rId3"/>
          <a:stretch>
            <a:fillRect/>
          </a:stretch>
        </p:blipFill>
        <p:spPr>
          <a:xfrm>
            <a:off x="311425" y="280700"/>
            <a:ext cx="8155242" cy="1049231"/>
          </a:xfrm>
          <a:prstGeom prst="rect">
            <a:avLst/>
          </a:prstGeom>
        </p:spPr>
      </p:pic>
      <p:sp>
        <p:nvSpPr>
          <p:cNvPr id="7" name="Title 1">
            <a:extLst>
              <a:ext uri="{FF2B5EF4-FFF2-40B4-BE49-F238E27FC236}">
                <a16:creationId xmlns:a16="http://schemas.microsoft.com/office/drawing/2014/main" id="{7FEAE12C-D671-1FC8-B215-7383DF51B4EE}"/>
              </a:ext>
            </a:extLst>
          </p:cNvPr>
          <p:cNvSpPr>
            <a:spLocks noGrp="1"/>
          </p:cNvSpPr>
          <p:nvPr>
            <p:ph type="title" hasCustomPrompt="1"/>
          </p:nvPr>
        </p:nvSpPr>
        <p:spPr>
          <a:xfrm>
            <a:off x="435429" y="365125"/>
            <a:ext cx="9907176" cy="832343"/>
          </a:xfrm>
          <a:prstGeom prst="rect">
            <a:avLst/>
          </a:prstGeom>
        </p:spPr>
        <p:txBody>
          <a:bodyPr/>
          <a:lstStyle>
            <a:lvl1pPr>
              <a:defRPr sz="2800">
                <a:latin typeface="Arial" panose="020B0604020202020204" pitchFamily="34" charset="0"/>
                <a:cs typeface="Arial" panose="020B0604020202020204" pitchFamily="34" charset="0"/>
              </a:defRPr>
            </a:lvl1pPr>
          </a:lstStyle>
          <a:p>
            <a:r>
              <a:rPr lang="en-GB"/>
              <a:t>Title here</a:t>
            </a:r>
            <a:endParaRPr lang="en-US"/>
          </a:p>
        </p:txBody>
      </p:sp>
      <p:sp>
        <p:nvSpPr>
          <p:cNvPr id="8" name="Content Placeholder 2">
            <a:extLst>
              <a:ext uri="{FF2B5EF4-FFF2-40B4-BE49-F238E27FC236}">
                <a16:creationId xmlns:a16="http://schemas.microsoft.com/office/drawing/2014/main" id="{37913931-86DD-B172-AA8A-9FFE0FB112D2}"/>
              </a:ext>
            </a:extLst>
          </p:cNvPr>
          <p:cNvSpPr>
            <a:spLocks noGrp="1"/>
          </p:cNvSpPr>
          <p:nvPr>
            <p:ph idx="1"/>
          </p:nvPr>
        </p:nvSpPr>
        <p:spPr>
          <a:xfrm>
            <a:off x="435429" y="1460500"/>
            <a:ext cx="11544536" cy="4351338"/>
          </a:xfrm>
          <a:prstGeom prst="rect">
            <a:avLst/>
          </a:prstGeom>
        </p:spPr>
        <p:txBody>
          <a:bodyPr/>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Slide Number Placeholder 5">
            <a:extLst>
              <a:ext uri="{FF2B5EF4-FFF2-40B4-BE49-F238E27FC236}">
                <a16:creationId xmlns:a16="http://schemas.microsoft.com/office/drawing/2014/main" id="{B89FF97C-9D11-1F63-A845-D1D82155CEAD}"/>
              </a:ext>
            </a:extLst>
          </p:cNvPr>
          <p:cNvSpPr>
            <a:spLocks noGrp="1"/>
          </p:cNvSpPr>
          <p:nvPr>
            <p:ph type="sldNum" sz="quarter" idx="12"/>
          </p:nvPr>
        </p:nvSpPr>
        <p:spPr>
          <a:xfrm>
            <a:off x="10700950" y="875679"/>
            <a:ext cx="1342255" cy="365125"/>
          </a:xfrm>
          <a:prstGeom prst="rect">
            <a:avLst/>
          </a:prstGeom>
        </p:spPr>
        <p:txBody>
          <a:bodyPr/>
          <a:lstStyle>
            <a:lvl1pPr algn="r">
              <a:defRPr sz="1200">
                <a:solidFill>
                  <a:schemeClr val="bg2">
                    <a:lumMod val="75000"/>
                  </a:schemeClr>
                </a:solidFill>
              </a:defRPr>
            </a:lvl1pPr>
          </a:lstStyle>
          <a:p>
            <a:fld id="{AF3AB783-08A3-C047-8A9E-D72AFDBF4A9F}" type="slidenum">
              <a:rPr lang="en-US" smtClean="0"/>
              <a:pPr/>
              <a:t>‹#›</a:t>
            </a:fld>
            <a:endParaRPr lang="en-US"/>
          </a:p>
        </p:txBody>
      </p:sp>
    </p:spTree>
    <p:extLst>
      <p:ext uri="{BB962C8B-B14F-4D97-AF65-F5344CB8AC3E}">
        <p14:creationId xmlns:p14="http://schemas.microsoft.com/office/powerpoint/2010/main" val="118108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8A9CD2E2-49FE-2E13-5923-012C79308866}"/>
              </a:ext>
            </a:extLst>
          </p:cNvPr>
          <p:cNvSpPr>
            <a:spLocks noGrp="1"/>
          </p:cNvSpPr>
          <p:nvPr>
            <p:ph type="ftr" sz="quarter" idx="11"/>
          </p:nvPr>
        </p:nvSpPr>
        <p:spPr/>
        <p:txBody>
          <a:bodyPr/>
          <a:lstStyle/>
          <a:p>
            <a:endParaRPr lang="en-US"/>
          </a:p>
        </p:txBody>
      </p:sp>
      <p:sp>
        <p:nvSpPr>
          <p:cNvPr id="5" name="Title 1">
            <a:extLst>
              <a:ext uri="{FF2B5EF4-FFF2-40B4-BE49-F238E27FC236}">
                <a16:creationId xmlns:a16="http://schemas.microsoft.com/office/drawing/2014/main" id="{038767CA-680B-0B76-F01E-46252B874F0F}"/>
              </a:ext>
            </a:extLst>
          </p:cNvPr>
          <p:cNvSpPr>
            <a:spLocks noGrp="1"/>
          </p:cNvSpPr>
          <p:nvPr>
            <p:ph type="title" hasCustomPrompt="1"/>
          </p:nvPr>
        </p:nvSpPr>
        <p:spPr>
          <a:xfrm>
            <a:off x="435429" y="365125"/>
            <a:ext cx="9907176" cy="832343"/>
          </a:xfrm>
          <a:prstGeom prst="rect">
            <a:avLst/>
          </a:prstGeom>
        </p:spPr>
        <p:txBody>
          <a:bodyPr/>
          <a:lstStyle>
            <a:lvl1pPr>
              <a:defRPr sz="2800">
                <a:latin typeface="Arial" panose="020B0604020202020204" pitchFamily="34" charset="0"/>
                <a:cs typeface="Arial" panose="020B0604020202020204" pitchFamily="34" charset="0"/>
              </a:defRPr>
            </a:lvl1pPr>
          </a:lstStyle>
          <a:p>
            <a:r>
              <a:rPr lang="en-GB"/>
              <a:t>Title here</a:t>
            </a:r>
            <a:endParaRPr lang="en-US"/>
          </a:p>
        </p:txBody>
      </p:sp>
      <p:sp>
        <p:nvSpPr>
          <p:cNvPr id="6" name="Content Placeholder 2">
            <a:extLst>
              <a:ext uri="{FF2B5EF4-FFF2-40B4-BE49-F238E27FC236}">
                <a16:creationId xmlns:a16="http://schemas.microsoft.com/office/drawing/2014/main" id="{96E91F83-F4C1-D189-C86D-65FABAE92872}"/>
              </a:ext>
            </a:extLst>
          </p:cNvPr>
          <p:cNvSpPr>
            <a:spLocks noGrp="1"/>
          </p:cNvSpPr>
          <p:nvPr>
            <p:ph sz="half" idx="1"/>
          </p:nvPr>
        </p:nvSpPr>
        <p:spPr>
          <a:xfrm>
            <a:off x="435428" y="1825625"/>
            <a:ext cx="5421085" cy="4351338"/>
          </a:xfrm>
          <a:prstGeom prst="rect">
            <a:avLst/>
          </a:prstGeom>
        </p:spPr>
        <p:txBody>
          <a:bodyPr/>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Content Placeholder 3">
            <a:extLst>
              <a:ext uri="{FF2B5EF4-FFF2-40B4-BE49-F238E27FC236}">
                <a16:creationId xmlns:a16="http://schemas.microsoft.com/office/drawing/2014/main" id="{FDCC3BED-296A-B482-A241-DEADE537F89B}"/>
              </a:ext>
            </a:extLst>
          </p:cNvPr>
          <p:cNvSpPr>
            <a:spLocks noGrp="1"/>
          </p:cNvSpPr>
          <p:nvPr>
            <p:ph sz="half" idx="2"/>
          </p:nvPr>
        </p:nvSpPr>
        <p:spPr>
          <a:xfrm>
            <a:off x="5992823" y="1825625"/>
            <a:ext cx="5987142" cy="4351338"/>
          </a:xfrm>
          <a:prstGeom prst="rect">
            <a:avLst/>
          </a:prstGeom>
        </p:spPr>
        <p:txBody>
          <a:bodyPr/>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8" name="Picture 7" descr="A black and red screen&#10;&#10;Description automatically generated with medium confidence">
            <a:extLst>
              <a:ext uri="{FF2B5EF4-FFF2-40B4-BE49-F238E27FC236}">
                <a16:creationId xmlns:a16="http://schemas.microsoft.com/office/drawing/2014/main" id="{50B27626-3B20-5D73-4FDC-3BA01A21CFE0}"/>
              </a:ext>
            </a:extLst>
          </p:cNvPr>
          <p:cNvPicPr>
            <a:picLocks noChangeAspect="1"/>
          </p:cNvPicPr>
          <p:nvPr userDrawn="1"/>
        </p:nvPicPr>
        <p:blipFill>
          <a:blip r:embed="rId3"/>
          <a:stretch>
            <a:fillRect/>
          </a:stretch>
        </p:blipFill>
        <p:spPr>
          <a:xfrm>
            <a:off x="365643" y="4360796"/>
            <a:ext cx="3310467" cy="1934171"/>
          </a:xfrm>
          <a:prstGeom prst="rect">
            <a:avLst/>
          </a:prstGeom>
        </p:spPr>
      </p:pic>
      <p:pic>
        <p:nvPicPr>
          <p:cNvPr id="9" name="Picture 8" descr="A black and red screen&#10;&#10;Description automatically generated with medium confidence">
            <a:extLst>
              <a:ext uri="{FF2B5EF4-FFF2-40B4-BE49-F238E27FC236}">
                <a16:creationId xmlns:a16="http://schemas.microsoft.com/office/drawing/2014/main" id="{2BAE88B5-6467-650F-02BD-112470BE8081}"/>
              </a:ext>
            </a:extLst>
          </p:cNvPr>
          <p:cNvPicPr>
            <a:picLocks noChangeAspect="1"/>
          </p:cNvPicPr>
          <p:nvPr userDrawn="1"/>
        </p:nvPicPr>
        <p:blipFill>
          <a:blip r:embed="rId3"/>
          <a:stretch>
            <a:fillRect/>
          </a:stretch>
        </p:blipFill>
        <p:spPr>
          <a:xfrm>
            <a:off x="5926298" y="4360796"/>
            <a:ext cx="3310467" cy="1934171"/>
          </a:xfrm>
          <a:prstGeom prst="rect">
            <a:avLst/>
          </a:prstGeom>
        </p:spPr>
      </p:pic>
      <p:sp>
        <p:nvSpPr>
          <p:cNvPr id="12" name="Slide Number Placeholder 5">
            <a:extLst>
              <a:ext uri="{FF2B5EF4-FFF2-40B4-BE49-F238E27FC236}">
                <a16:creationId xmlns:a16="http://schemas.microsoft.com/office/drawing/2014/main" id="{82E39F79-FFB4-A7E6-7F55-1BD0181761D0}"/>
              </a:ext>
            </a:extLst>
          </p:cNvPr>
          <p:cNvSpPr>
            <a:spLocks noGrp="1"/>
          </p:cNvSpPr>
          <p:nvPr>
            <p:ph type="sldNum" sz="quarter" idx="12"/>
          </p:nvPr>
        </p:nvSpPr>
        <p:spPr>
          <a:xfrm>
            <a:off x="10700950" y="875679"/>
            <a:ext cx="1342255" cy="365125"/>
          </a:xfrm>
          <a:prstGeom prst="rect">
            <a:avLst/>
          </a:prstGeom>
        </p:spPr>
        <p:txBody>
          <a:bodyPr/>
          <a:lstStyle>
            <a:lvl1pPr algn="r">
              <a:defRPr sz="1200">
                <a:solidFill>
                  <a:schemeClr val="bg2">
                    <a:lumMod val="75000"/>
                  </a:schemeClr>
                </a:solidFill>
              </a:defRPr>
            </a:lvl1pPr>
          </a:lstStyle>
          <a:p>
            <a:fld id="{AF3AB783-08A3-C047-8A9E-D72AFDBF4A9F}" type="slidenum">
              <a:rPr lang="en-US" smtClean="0"/>
              <a:pPr/>
              <a:t>‹#›</a:t>
            </a:fld>
            <a:endParaRPr lang="en-US"/>
          </a:p>
        </p:txBody>
      </p:sp>
    </p:spTree>
    <p:extLst>
      <p:ext uri="{BB962C8B-B14F-4D97-AF65-F5344CB8AC3E}">
        <p14:creationId xmlns:p14="http://schemas.microsoft.com/office/powerpoint/2010/main" val="2502121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DD423FA-443D-2B78-5D49-4C3A2A2E6A87}"/>
              </a:ext>
            </a:extLst>
          </p:cNvPr>
          <p:cNvSpPr>
            <a:spLocks noGrp="1"/>
          </p:cNvSpPr>
          <p:nvPr>
            <p:ph type="ftr" sz="quarter" idx="11"/>
          </p:nvPr>
        </p:nvSpPr>
        <p:spPr/>
        <p:txBody>
          <a:bodyPr/>
          <a:lstStyle/>
          <a:p>
            <a:endParaRPr lang="en-US"/>
          </a:p>
        </p:txBody>
      </p:sp>
      <p:sp>
        <p:nvSpPr>
          <p:cNvPr id="8" name="Title 1">
            <a:extLst>
              <a:ext uri="{FF2B5EF4-FFF2-40B4-BE49-F238E27FC236}">
                <a16:creationId xmlns:a16="http://schemas.microsoft.com/office/drawing/2014/main" id="{2DFD11F0-742E-F8BF-D202-D46A880508A5}"/>
              </a:ext>
            </a:extLst>
          </p:cNvPr>
          <p:cNvSpPr>
            <a:spLocks noGrp="1"/>
          </p:cNvSpPr>
          <p:nvPr>
            <p:ph type="title"/>
          </p:nvPr>
        </p:nvSpPr>
        <p:spPr>
          <a:xfrm>
            <a:off x="839788" y="457200"/>
            <a:ext cx="3932237" cy="1600200"/>
          </a:xfrm>
          <a:prstGeom prst="rect">
            <a:avLst/>
          </a:prstGeom>
        </p:spPr>
        <p:txBody>
          <a:bodyPr anchor="b"/>
          <a:lstStyle>
            <a:lvl1pPr>
              <a:defRPr sz="2000">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9" name="Content Placeholder 2">
            <a:extLst>
              <a:ext uri="{FF2B5EF4-FFF2-40B4-BE49-F238E27FC236}">
                <a16:creationId xmlns:a16="http://schemas.microsoft.com/office/drawing/2014/main" id="{9D014ABB-5C4F-5D0A-B932-C5F0AE3E788C}"/>
              </a:ext>
            </a:extLst>
          </p:cNvPr>
          <p:cNvSpPr>
            <a:spLocks noGrp="1"/>
          </p:cNvSpPr>
          <p:nvPr>
            <p:ph idx="1"/>
          </p:nvPr>
        </p:nvSpPr>
        <p:spPr>
          <a:xfrm>
            <a:off x="5183188" y="987425"/>
            <a:ext cx="6172200" cy="4873625"/>
          </a:xfrm>
          <a:prstGeom prst="rect">
            <a:avLst/>
          </a:prstGeom>
        </p:spPr>
        <p:txBody>
          <a:bodyPr/>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ext Placeholder 3">
            <a:extLst>
              <a:ext uri="{FF2B5EF4-FFF2-40B4-BE49-F238E27FC236}">
                <a16:creationId xmlns:a16="http://schemas.microsoft.com/office/drawing/2014/main" id="{DD40E3E8-F2DE-02CA-6381-59C5F4ABB077}"/>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3" name="Slide Number Placeholder 5">
            <a:extLst>
              <a:ext uri="{FF2B5EF4-FFF2-40B4-BE49-F238E27FC236}">
                <a16:creationId xmlns:a16="http://schemas.microsoft.com/office/drawing/2014/main" id="{9CDFF7E3-3359-1BDD-28C1-BCE4E048E9E9}"/>
              </a:ext>
            </a:extLst>
          </p:cNvPr>
          <p:cNvSpPr>
            <a:spLocks noGrp="1"/>
          </p:cNvSpPr>
          <p:nvPr>
            <p:ph type="sldNum" sz="quarter" idx="12"/>
          </p:nvPr>
        </p:nvSpPr>
        <p:spPr>
          <a:xfrm>
            <a:off x="10700950" y="875679"/>
            <a:ext cx="1342255" cy="365125"/>
          </a:xfrm>
          <a:prstGeom prst="rect">
            <a:avLst/>
          </a:prstGeom>
        </p:spPr>
        <p:txBody>
          <a:bodyPr/>
          <a:lstStyle>
            <a:lvl1pPr algn="r">
              <a:defRPr sz="1200">
                <a:solidFill>
                  <a:schemeClr val="bg2">
                    <a:lumMod val="75000"/>
                  </a:schemeClr>
                </a:solidFill>
              </a:defRPr>
            </a:lvl1pPr>
          </a:lstStyle>
          <a:p>
            <a:fld id="{AF3AB783-08A3-C047-8A9E-D72AFDBF4A9F}" type="slidenum">
              <a:rPr lang="en-US" smtClean="0"/>
              <a:pPr/>
              <a:t>‹#›</a:t>
            </a:fld>
            <a:endParaRPr lang="en-US"/>
          </a:p>
        </p:txBody>
      </p:sp>
    </p:spTree>
    <p:extLst>
      <p:ext uri="{BB962C8B-B14F-4D97-AF65-F5344CB8AC3E}">
        <p14:creationId xmlns:p14="http://schemas.microsoft.com/office/powerpoint/2010/main" val="240815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B64C5654-769D-47AD-1F21-01F1E7F3C628}"/>
              </a:ext>
            </a:extLst>
          </p:cNvPr>
          <p:cNvSpPr>
            <a:spLocks noGrp="1"/>
          </p:cNvSpPr>
          <p:nvPr>
            <p:ph type="ftr" sz="quarter" idx="11"/>
          </p:nvPr>
        </p:nvSpPr>
        <p:spPr/>
        <p:txBody>
          <a:bodyPr/>
          <a:lstStyle/>
          <a:p>
            <a:endParaRPr lang="en-US"/>
          </a:p>
        </p:txBody>
      </p:sp>
      <p:sp>
        <p:nvSpPr>
          <p:cNvPr id="10" name="Slide Number Placeholder 5">
            <a:extLst>
              <a:ext uri="{FF2B5EF4-FFF2-40B4-BE49-F238E27FC236}">
                <a16:creationId xmlns:a16="http://schemas.microsoft.com/office/drawing/2014/main" id="{3970074D-1BB7-A0EB-3FC4-5FC4166990E5}"/>
              </a:ext>
            </a:extLst>
          </p:cNvPr>
          <p:cNvSpPr>
            <a:spLocks noGrp="1"/>
          </p:cNvSpPr>
          <p:nvPr>
            <p:ph type="sldNum" sz="quarter" idx="12"/>
          </p:nvPr>
        </p:nvSpPr>
        <p:spPr>
          <a:xfrm>
            <a:off x="10700950" y="875679"/>
            <a:ext cx="1342255" cy="365125"/>
          </a:xfrm>
          <a:prstGeom prst="rect">
            <a:avLst/>
          </a:prstGeom>
        </p:spPr>
        <p:txBody>
          <a:bodyPr/>
          <a:lstStyle>
            <a:lvl1pPr algn="r">
              <a:defRPr sz="1200">
                <a:solidFill>
                  <a:schemeClr val="bg2">
                    <a:lumMod val="75000"/>
                  </a:schemeClr>
                </a:solidFill>
              </a:defRPr>
            </a:lvl1pPr>
          </a:lstStyle>
          <a:p>
            <a:fld id="{AF3AB783-08A3-C047-8A9E-D72AFDBF4A9F}" type="slidenum">
              <a:rPr lang="en-US" smtClean="0"/>
              <a:pPr/>
              <a:t>‹#›</a:t>
            </a:fld>
            <a:endParaRPr lang="en-US"/>
          </a:p>
        </p:txBody>
      </p:sp>
    </p:spTree>
    <p:extLst>
      <p:ext uri="{BB962C8B-B14F-4D97-AF65-F5344CB8AC3E}">
        <p14:creationId xmlns:p14="http://schemas.microsoft.com/office/powerpoint/2010/main" val="3443533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EF799D2A-0416-A738-8B35-D1D1E39DFD16}"/>
              </a:ext>
            </a:extLst>
          </p:cNvPr>
          <p:cNvSpPr>
            <a:spLocks noGrp="1"/>
          </p:cNvSpPr>
          <p:nvPr>
            <p:ph type="ftr" sz="quarter" idx="11"/>
          </p:nvPr>
        </p:nvSpPr>
        <p:spPr/>
        <p:txBody>
          <a:bodyPr/>
          <a:lstStyle/>
          <a:p>
            <a:endParaRPr lang="en-US"/>
          </a:p>
        </p:txBody>
      </p:sp>
      <p:sp>
        <p:nvSpPr>
          <p:cNvPr id="7" name="TextBox 6">
            <a:extLst>
              <a:ext uri="{FF2B5EF4-FFF2-40B4-BE49-F238E27FC236}">
                <a16:creationId xmlns:a16="http://schemas.microsoft.com/office/drawing/2014/main" id="{1513E97D-7338-9CEA-6085-9B2137BA92D2}"/>
              </a:ext>
            </a:extLst>
          </p:cNvPr>
          <p:cNvSpPr txBox="1"/>
          <p:nvPr userDrawn="1"/>
        </p:nvSpPr>
        <p:spPr>
          <a:xfrm>
            <a:off x="1072055" y="1553873"/>
            <a:ext cx="3603872" cy="1015663"/>
          </a:xfrm>
          <a:prstGeom prst="rect">
            <a:avLst/>
          </a:prstGeom>
          <a:noFill/>
        </p:spPr>
        <p:txBody>
          <a:bodyPr wrap="none" rtlCol="0">
            <a:spAutoFit/>
          </a:bodyPr>
          <a:lstStyle/>
          <a:p>
            <a:r>
              <a:rPr lang="en-US" sz="6000" spc="-150">
                <a:latin typeface="Arial" panose="020B0604020202020204" pitchFamily="34" charset="0"/>
                <a:cs typeface="Arial" panose="020B0604020202020204" pitchFamily="34" charset="0"/>
              </a:rPr>
              <a:t>Thank you</a:t>
            </a:r>
          </a:p>
        </p:txBody>
      </p:sp>
      <p:pic>
        <p:nvPicPr>
          <p:cNvPr id="8" name="Picture 7" descr="A screenshot of a video with Marfa lights in the background&#10;&#10;Description automatically generated">
            <a:extLst>
              <a:ext uri="{FF2B5EF4-FFF2-40B4-BE49-F238E27FC236}">
                <a16:creationId xmlns:a16="http://schemas.microsoft.com/office/drawing/2014/main" id="{BBF664C5-11F5-471B-1256-E08B42F9A360}"/>
              </a:ext>
            </a:extLst>
          </p:cNvPr>
          <p:cNvPicPr>
            <a:picLocks noChangeAspect="1"/>
          </p:cNvPicPr>
          <p:nvPr userDrawn="1"/>
        </p:nvPicPr>
        <p:blipFill rotWithShape="1">
          <a:blip r:embed="rId3"/>
          <a:srcRect t="49619" r="51988" b="36967"/>
          <a:stretch/>
        </p:blipFill>
        <p:spPr>
          <a:xfrm>
            <a:off x="349731" y="3236240"/>
            <a:ext cx="6463338" cy="1015663"/>
          </a:xfrm>
          <a:prstGeom prst="rect">
            <a:avLst/>
          </a:prstGeom>
        </p:spPr>
      </p:pic>
      <p:cxnSp>
        <p:nvCxnSpPr>
          <p:cNvPr id="9" name="Straight Connector 8">
            <a:extLst>
              <a:ext uri="{FF2B5EF4-FFF2-40B4-BE49-F238E27FC236}">
                <a16:creationId xmlns:a16="http://schemas.microsoft.com/office/drawing/2014/main" id="{BB727467-3993-19E3-B319-2CD15590DB50}"/>
              </a:ext>
            </a:extLst>
          </p:cNvPr>
          <p:cNvCxnSpPr>
            <a:cxnSpLocks/>
          </p:cNvCxnSpPr>
          <p:nvPr userDrawn="1"/>
        </p:nvCxnSpPr>
        <p:spPr>
          <a:xfrm>
            <a:off x="1072055" y="3113928"/>
            <a:ext cx="5717628" cy="0"/>
          </a:xfrm>
          <a:prstGeom prst="line">
            <a:avLst/>
          </a:prstGeom>
          <a:ln w="28575">
            <a:solidFill>
              <a:srgbClr val="FF000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74632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C726CA4-52C3-1252-FB5E-EC8D6E9BDE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2" name="Rectangle 1">
            <a:extLst>
              <a:ext uri="{FF2B5EF4-FFF2-40B4-BE49-F238E27FC236}">
                <a16:creationId xmlns:a16="http://schemas.microsoft.com/office/drawing/2014/main" id="{13C2707E-845A-E205-497E-9F299228717E}"/>
              </a:ext>
            </a:extLst>
          </p:cNvPr>
          <p:cNvSpPr/>
          <p:nvPr userDrawn="1"/>
        </p:nvSpPr>
        <p:spPr>
          <a:xfrm>
            <a:off x="10316817" y="6132719"/>
            <a:ext cx="1709530" cy="447261"/>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 name="Rectangle 3">
            <a:extLst>
              <a:ext uri="{FF2B5EF4-FFF2-40B4-BE49-F238E27FC236}">
                <a16:creationId xmlns:a16="http://schemas.microsoft.com/office/drawing/2014/main" id="{236832B5-20B6-2215-8FC8-B953E16CF4CB}"/>
              </a:ext>
            </a:extLst>
          </p:cNvPr>
          <p:cNvSpPr/>
          <p:nvPr userDrawn="1"/>
        </p:nvSpPr>
        <p:spPr>
          <a:xfrm>
            <a:off x="10316817" y="147823"/>
            <a:ext cx="1709530" cy="69700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7" name="Picture 6" descr="A blue and black logo&#10;&#10;AI-generated content may be incorrect.">
            <a:extLst>
              <a:ext uri="{FF2B5EF4-FFF2-40B4-BE49-F238E27FC236}">
                <a16:creationId xmlns:a16="http://schemas.microsoft.com/office/drawing/2014/main" id="{3FB7D510-0D2E-08D3-DCD4-12F312B98A94}"/>
              </a:ext>
            </a:extLst>
          </p:cNvPr>
          <p:cNvPicPr>
            <a:picLocks noChangeAspect="1"/>
          </p:cNvPicPr>
          <p:nvPr userDrawn="1"/>
        </p:nvPicPr>
        <p:blipFill>
          <a:blip r:embed="rId13"/>
          <a:stretch>
            <a:fillRect/>
          </a:stretch>
        </p:blipFill>
        <p:spPr>
          <a:xfrm>
            <a:off x="10921586" y="6139893"/>
            <a:ext cx="914399" cy="432911"/>
          </a:xfrm>
          <a:prstGeom prst="rect">
            <a:avLst/>
          </a:prstGeom>
        </p:spPr>
      </p:pic>
      <p:pic>
        <p:nvPicPr>
          <p:cNvPr id="8" name="Picture 7" descr="A black background with red text&#10;&#10;AI-generated content may be incorrect.">
            <a:extLst>
              <a:ext uri="{FF2B5EF4-FFF2-40B4-BE49-F238E27FC236}">
                <a16:creationId xmlns:a16="http://schemas.microsoft.com/office/drawing/2014/main" id="{BC36570B-F054-83D0-BCB1-5DB10244F0DE}"/>
              </a:ext>
            </a:extLst>
          </p:cNvPr>
          <p:cNvPicPr>
            <a:picLocks noChangeAspect="1"/>
          </p:cNvPicPr>
          <p:nvPr userDrawn="1"/>
        </p:nvPicPr>
        <p:blipFill>
          <a:blip r:embed="rId14"/>
          <a:stretch>
            <a:fillRect/>
          </a:stretch>
        </p:blipFill>
        <p:spPr>
          <a:xfrm>
            <a:off x="9750286" y="1"/>
            <a:ext cx="2441713" cy="1031116"/>
          </a:xfrm>
          <a:prstGeom prst="rect">
            <a:avLst/>
          </a:prstGeom>
        </p:spPr>
      </p:pic>
    </p:spTree>
    <p:extLst>
      <p:ext uri="{BB962C8B-B14F-4D97-AF65-F5344CB8AC3E}">
        <p14:creationId xmlns:p14="http://schemas.microsoft.com/office/powerpoint/2010/main" val="4136157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1" r:id="rId4"/>
    <p:sldLayoutId id="2147483653" r:id="rId5"/>
    <p:sldLayoutId id="2147483654" r:id="rId6"/>
    <p:sldLayoutId id="2147483655" r:id="rId7"/>
    <p:sldLayoutId id="2147483656" r:id="rId8"/>
    <p:sldLayoutId id="2147483657" r:id="rId9"/>
    <p:sldLayoutId id="2147483658" r:id="rId10"/>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6C31D-5909-4FFC-FB7C-5D276BC6E7F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92F2881-AC90-A15F-CB9D-58C598D03069}"/>
              </a:ext>
            </a:extLst>
          </p:cNvPr>
          <p:cNvSpPr>
            <a:spLocks noGrp="1"/>
          </p:cNvSpPr>
          <p:nvPr>
            <p:ph type="title"/>
          </p:nvPr>
        </p:nvSpPr>
        <p:spPr>
          <a:xfrm>
            <a:off x="838200" y="1243798"/>
            <a:ext cx="10515600" cy="1390370"/>
          </a:xfrm>
        </p:spPr>
        <p:txBody>
          <a:bodyPr lIns="91440" tIns="45720" rIns="91440" bIns="45720" anchor="t"/>
          <a:lstStyle/>
          <a:p>
            <a:r>
              <a:rPr lang="en-US">
                <a:highlight>
                  <a:srgbClr val="FFFF00"/>
                </a:highlight>
              </a:rPr>
              <a:t>Company Name</a:t>
            </a:r>
            <a:endParaRPr lang="en-US"/>
          </a:p>
        </p:txBody>
      </p:sp>
      <p:sp>
        <p:nvSpPr>
          <p:cNvPr id="5" name="Subtitle 4">
            <a:extLst>
              <a:ext uri="{FF2B5EF4-FFF2-40B4-BE49-F238E27FC236}">
                <a16:creationId xmlns:a16="http://schemas.microsoft.com/office/drawing/2014/main" id="{44C18C11-EA37-DCEB-1939-237EBB7A02EA}"/>
              </a:ext>
            </a:extLst>
          </p:cNvPr>
          <p:cNvSpPr>
            <a:spLocks noGrp="1"/>
          </p:cNvSpPr>
          <p:nvPr>
            <p:ph type="subTitle" idx="1"/>
          </p:nvPr>
        </p:nvSpPr>
        <p:spPr>
          <a:xfrm>
            <a:off x="838200" y="2331888"/>
            <a:ext cx="10655966" cy="1211547"/>
          </a:xfrm>
        </p:spPr>
        <p:txBody>
          <a:bodyPr lIns="91440" tIns="45720" rIns="91440" bIns="45720" anchor="t"/>
          <a:lstStyle/>
          <a:p>
            <a:r>
              <a:rPr lang="en-US" b="1">
                <a:latin typeface="Arial"/>
                <a:cs typeface="Arial"/>
              </a:rPr>
              <a:t>Submission For Malaysia Digital Scale-up Grant –Manufacturing (MDSG-MFG)</a:t>
            </a:r>
            <a:r>
              <a:rPr lang="en-US">
                <a:latin typeface="Arial"/>
                <a:cs typeface="Arial"/>
              </a:rPr>
              <a:t> </a:t>
            </a:r>
            <a:endParaRPr lang="en-US"/>
          </a:p>
          <a:p>
            <a:r>
              <a:rPr lang="en-US">
                <a:latin typeface="Arial"/>
                <a:cs typeface="Arial"/>
              </a:rPr>
              <a:t>Project Proposal Guide &amp; Template </a:t>
            </a:r>
            <a:endParaRPr lang="en-US"/>
          </a:p>
        </p:txBody>
      </p:sp>
      <p:sp>
        <p:nvSpPr>
          <p:cNvPr id="6" name="Text Placeholder 5">
            <a:extLst>
              <a:ext uri="{FF2B5EF4-FFF2-40B4-BE49-F238E27FC236}">
                <a16:creationId xmlns:a16="http://schemas.microsoft.com/office/drawing/2014/main" id="{2076A377-2A78-6480-B43C-A433B706F4F6}"/>
              </a:ext>
            </a:extLst>
          </p:cNvPr>
          <p:cNvSpPr>
            <a:spLocks noGrp="1"/>
          </p:cNvSpPr>
          <p:nvPr>
            <p:ph type="body" sz="quarter" idx="13"/>
          </p:nvPr>
        </p:nvSpPr>
        <p:spPr/>
        <p:txBody>
          <a:bodyPr lIns="91440" tIns="45720" rIns="91440" bIns="45720" anchor="t"/>
          <a:lstStyle/>
          <a:p>
            <a:r>
              <a:rPr lang="en-US">
                <a:latin typeface="Arial"/>
                <a:cs typeface="Arial"/>
              </a:rPr>
              <a:t>Project Title: </a:t>
            </a:r>
            <a:r>
              <a:rPr lang="en-US">
                <a:highlight>
                  <a:srgbClr val="FFFF00"/>
                </a:highlight>
                <a:latin typeface="Arial"/>
                <a:cs typeface="Arial"/>
              </a:rPr>
              <a:t>&lt;please insert&gt;</a:t>
            </a:r>
            <a:endParaRPr lang="en-US">
              <a:latin typeface="Arial"/>
              <a:cs typeface="Arial"/>
            </a:endParaRPr>
          </a:p>
        </p:txBody>
      </p:sp>
    </p:spTree>
    <p:extLst>
      <p:ext uri="{BB962C8B-B14F-4D97-AF65-F5344CB8AC3E}">
        <p14:creationId xmlns:p14="http://schemas.microsoft.com/office/powerpoint/2010/main" val="1158922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EA376-8B10-DBAC-B00C-BB11A784AB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C6AD2-9CEA-0BE1-9949-1EADBA61CA7B}"/>
              </a:ext>
            </a:extLst>
          </p:cNvPr>
          <p:cNvSpPr>
            <a:spLocks noGrp="1"/>
          </p:cNvSpPr>
          <p:nvPr>
            <p:ph type="title"/>
          </p:nvPr>
        </p:nvSpPr>
        <p:spPr>
          <a:xfrm>
            <a:off x="435429" y="365125"/>
            <a:ext cx="9585851" cy="428392"/>
          </a:xfrm>
        </p:spPr>
        <p:txBody>
          <a:bodyPr lIns="91440" tIns="45720" rIns="91440" bIns="45720" anchor="t"/>
          <a:lstStyle/>
          <a:p>
            <a:r>
              <a:rPr lang="en-US" sz="2400" b="1">
                <a:latin typeface="Arial"/>
                <a:cs typeface="Arial"/>
              </a:rPr>
              <a:t>Instruction and Guidance for MDSG-MFG Proposal Template</a:t>
            </a:r>
          </a:p>
        </p:txBody>
      </p:sp>
      <p:sp>
        <p:nvSpPr>
          <p:cNvPr id="9" name="Slide Number Placeholder 8">
            <a:extLst>
              <a:ext uri="{FF2B5EF4-FFF2-40B4-BE49-F238E27FC236}">
                <a16:creationId xmlns:a16="http://schemas.microsoft.com/office/drawing/2014/main" id="{5B206497-E96A-17DC-C828-23813CEB980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3AB783-08A3-C047-8A9E-D72AFDBF4A9F}" type="slidenum">
              <a:rPr kumimoji="0" lang="en-US" sz="1200" b="0" i="0" u="none" strike="noStrike" kern="1200" cap="none" spc="0" normalizeH="0" baseline="0" noProof="0" smtClean="0">
                <a:ln>
                  <a:noFill/>
                </a:ln>
                <a:solidFill>
                  <a:srgbClr val="F8F8F8">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F8F8F8">
                  <a:lumMod val="75000"/>
                </a:srgbClr>
              </a:solidFill>
              <a:effectLst/>
              <a:uLnTx/>
              <a:uFillTx/>
              <a:latin typeface="Arial" panose="020B0604020202020204"/>
              <a:ea typeface="+mn-ea"/>
              <a:cs typeface="+mn-cs"/>
            </a:endParaRPr>
          </a:p>
        </p:txBody>
      </p:sp>
      <p:sp>
        <p:nvSpPr>
          <p:cNvPr id="4" name="Rectangle 3">
            <a:extLst>
              <a:ext uri="{FF2B5EF4-FFF2-40B4-BE49-F238E27FC236}">
                <a16:creationId xmlns:a16="http://schemas.microsoft.com/office/drawing/2014/main" id="{881ED4C0-8C5D-AB5D-75EC-7BF185BA54D7}"/>
              </a:ext>
            </a:extLst>
          </p:cNvPr>
          <p:cNvSpPr/>
          <p:nvPr/>
        </p:nvSpPr>
        <p:spPr>
          <a:xfrm>
            <a:off x="445791" y="871309"/>
            <a:ext cx="11130456" cy="73899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rial" panose="020B0604020202020204"/>
                <a:ea typeface="+mn-ea"/>
                <a:cs typeface="+mn-cs"/>
              </a:rPr>
              <a:t>Purpose:</a:t>
            </a:r>
            <a:endParaRPr kumimoji="0" lang="en-US" sz="1800" b="0" i="0" u="none" strike="noStrike" kern="1200" cap="none" spc="0" normalizeH="0" baseline="0" noProof="0">
              <a:ln>
                <a:noFill/>
              </a:ln>
              <a:solidFill>
                <a:prstClr val="black"/>
              </a:solidFill>
              <a:effectLst/>
              <a:uLnTx/>
              <a:uFillTx/>
              <a:latin typeface="Arial" panose="020B0604020202020204"/>
              <a:ea typeface="+mn-ea"/>
              <a:cs typeface="Arial" panose="020B0604020202020204"/>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Arial "/>
                <a:ea typeface="+mn-ea"/>
                <a:cs typeface="+mn-cs"/>
              </a:rPr>
              <a:t>Use of this project proposal template is </a:t>
            </a:r>
            <a:r>
              <a:rPr kumimoji="0" lang="en-US" sz="1400" b="1" i="0" u="none" strike="noStrike" kern="1200" cap="none" spc="0" normalizeH="0" baseline="0" noProof="0">
                <a:ln>
                  <a:noFill/>
                </a:ln>
                <a:solidFill>
                  <a:prstClr val="black"/>
                </a:solidFill>
                <a:effectLst/>
                <a:uLnTx/>
                <a:uFillTx/>
                <a:latin typeface="Arial "/>
                <a:ea typeface="+mn-ea"/>
                <a:cs typeface="+mn-cs"/>
              </a:rPr>
              <a:t>mandatory</a:t>
            </a:r>
            <a:r>
              <a:rPr kumimoji="0" lang="en-US" sz="1400" b="0" i="0" u="none" strike="noStrike" kern="1200" cap="none" spc="0" normalizeH="0" baseline="0" noProof="0">
                <a:ln>
                  <a:noFill/>
                </a:ln>
                <a:solidFill>
                  <a:prstClr val="black"/>
                </a:solidFill>
                <a:effectLst/>
                <a:uLnTx/>
                <a:uFillTx/>
                <a:latin typeface="Arial "/>
                <a:ea typeface="+mn-ea"/>
                <a:cs typeface="+mn-cs"/>
              </a:rPr>
              <a:t> for all applications submitted to the TSP Evaluation Committee under the Malaysia Digital Scale-up Grant – Manufacturing (MDSG-MFG). </a:t>
            </a:r>
            <a:endParaRPr kumimoji="0" lang="en-MY" sz="1400" b="0" i="0" u="none" strike="noStrike" kern="1200" cap="none" spc="0" normalizeH="0" baseline="0" noProof="0">
              <a:ln>
                <a:noFill/>
              </a:ln>
              <a:solidFill>
                <a:prstClr val="black"/>
              </a:solidFill>
              <a:effectLst/>
              <a:uLnTx/>
              <a:uFillTx/>
              <a:latin typeface="Arial "/>
              <a:ea typeface="+mn-ea"/>
              <a:cs typeface="+mn-cs"/>
            </a:endParaRPr>
          </a:p>
        </p:txBody>
      </p:sp>
      <p:sp>
        <p:nvSpPr>
          <p:cNvPr id="5" name="Rectangle 4">
            <a:extLst>
              <a:ext uri="{FF2B5EF4-FFF2-40B4-BE49-F238E27FC236}">
                <a16:creationId xmlns:a16="http://schemas.microsoft.com/office/drawing/2014/main" id="{C44EB716-684C-CD1E-B4A6-969C0B79BBBA}"/>
              </a:ext>
            </a:extLst>
          </p:cNvPr>
          <p:cNvSpPr/>
          <p:nvPr/>
        </p:nvSpPr>
        <p:spPr>
          <a:xfrm>
            <a:off x="456154" y="2219269"/>
            <a:ext cx="11130456" cy="285677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rial" panose="020B0604020202020204"/>
                <a:ea typeface="+mn-ea"/>
                <a:cs typeface="+mn-cs"/>
              </a:rPr>
              <a:t>Instructions:</a:t>
            </a:r>
            <a:endParaRPr kumimoji="0" lang="en-US" sz="1800" b="0" i="0" u="none" strike="noStrike" kern="1200" cap="none" spc="0" normalizeH="0" baseline="0" noProof="0">
              <a:ln>
                <a:noFill/>
              </a:ln>
              <a:solidFill>
                <a:prstClr val="black"/>
              </a:solidFill>
              <a:effectLst/>
              <a:uLnTx/>
              <a:uFillTx/>
              <a:latin typeface="Arial" panose="020B0604020202020204"/>
              <a:ea typeface="+mn-ea"/>
              <a:cs typeface="Arial" panose="020B0604020202020204"/>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Please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complete all sections </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with accurate and up-to-date information. Should it is not applicable to your company,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please indicate N/A and place a note explaining on the matter. </a:t>
            </a: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Ensure all information is aligned with your latest submitted MDSG-MFG Application Form.</a:t>
            </a: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Companies are encouraged to use tables, diagram, flow chart, images in the proposal.</a:t>
            </a: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ea"/>
                <a:cs typeface="+mn-cs"/>
              </a:rPr>
              <a:t>Highlight quantifiable metrics, use cases and visuals where applicable.</a:t>
            </a:r>
            <a:endParaRPr kumimoji="0" lang="en-US" sz="1400" b="0" i="0" u="none" strike="noStrike" kern="1200" cap="none" spc="0" normalizeH="0" baseline="0" noProof="0">
              <a:ln>
                <a:noFill/>
              </a:ln>
              <a:solidFill>
                <a:prstClr val="black"/>
              </a:solidFill>
              <a:effectLst/>
              <a:uLnTx/>
              <a:uFillTx/>
              <a:latin typeface="Arial "/>
              <a:ea typeface="+mn-ea"/>
              <a:cs typeface="Arial"/>
            </a:endParaRP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ea"/>
                <a:cs typeface="+mn-cs"/>
              </a:rPr>
              <a:t>Ensure the slides adhere to the guideline – </a:t>
            </a:r>
            <a:r>
              <a:rPr kumimoji="0" lang="en-US" sz="1400" b="1" i="0" u="none" strike="noStrike" kern="1200" cap="none" spc="0" normalizeH="0" baseline="0" noProof="0">
                <a:ln>
                  <a:noFill/>
                </a:ln>
                <a:solidFill>
                  <a:prstClr val="black"/>
                </a:solidFill>
                <a:effectLst/>
                <a:uLnTx/>
                <a:uFillTx/>
                <a:latin typeface="Arial "/>
                <a:ea typeface="+mn-ea"/>
                <a:cs typeface="+mn-cs"/>
              </a:rPr>
              <a:t>each slide corresponds to specific evaluation criteria.</a:t>
            </a: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Please maintain the overall project proposal design template, structure and sequencing. </a:t>
            </a: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File must be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saved into PDF </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before online submission.</a:t>
            </a:r>
            <a:endParaRPr kumimoji="0" lang="en-US" sz="1400" b="0" i="0" u="none" strike="noStrike" kern="1200" cap="none" spc="0" normalizeH="0" baseline="0" noProof="0">
              <a:ln>
                <a:noFill/>
              </a:ln>
              <a:solidFill>
                <a:prstClr val="black"/>
              </a:solidFill>
              <a:effectLst/>
              <a:uLnTx/>
              <a:uFillTx/>
              <a:latin typeface="Arial "/>
              <a:ea typeface="+mn-ea"/>
              <a:cs typeface="+mn-cs"/>
            </a:endParaRPr>
          </a:p>
          <a:p>
            <a:pPr marL="285750" marR="0" lvl="0" indent="-285750" algn="just"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prstClr val="black"/>
                </a:solidFill>
                <a:effectLst/>
                <a:uLnTx/>
                <a:uFillTx/>
                <a:latin typeface="Arial "/>
                <a:ea typeface="+mn-ea"/>
                <a:cs typeface="Arial"/>
              </a:rPr>
              <a:t>Slides are </a:t>
            </a:r>
            <a:r>
              <a:rPr kumimoji="0" lang="en-US" sz="1400" b="0" i="0" u="none" strike="noStrike" kern="1200" cap="none" spc="0" normalizeH="0" baseline="0" noProof="0" err="1">
                <a:ln>
                  <a:noFill/>
                </a:ln>
                <a:solidFill>
                  <a:prstClr val="black"/>
                </a:solidFill>
                <a:effectLst/>
                <a:uLnTx/>
                <a:uFillTx/>
                <a:latin typeface="Arial "/>
                <a:ea typeface="+mn-ea"/>
                <a:cs typeface="Arial"/>
              </a:rPr>
              <a:t>categorised</a:t>
            </a:r>
            <a:r>
              <a:rPr kumimoji="0" lang="en-US" sz="1400" b="0" i="0" u="none" strike="noStrike" kern="1200" cap="none" spc="0" normalizeH="0" baseline="0" noProof="0">
                <a:ln>
                  <a:noFill/>
                </a:ln>
                <a:solidFill>
                  <a:prstClr val="black"/>
                </a:solidFill>
                <a:effectLst/>
                <a:uLnTx/>
                <a:uFillTx/>
                <a:latin typeface="Arial "/>
                <a:ea typeface="+mn-ea"/>
                <a:cs typeface="Arial"/>
              </a:rPr>
              <a:t> as </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1" i="0" u="none" strike="noStrike" kern="1200" cap="none" spc="0" normalizeH="0" baseline="0" noProof="0">
                <a:ln>
                  <a:noFill/>
                </a:ln>
                <a:solidFill>
                  <a:srgbClr val="00B050"/>
                </a:solidFill>
                <a:effectLst/>
                <a:uLnTx/>
                <a:uFillTx/>
                <a:latin typeface="Arial "/>
                <a:ea typeface="+mn-ea"/>
                <a:cs typeface="Arial"/>
              </a:rPr>
              <a:t>FOR PITCHING</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0" i="0" u="none" strike="noStrike" kern="1200" cap="none" spc="0" normalizeH="0" baseline="0" noProof="0">
                <a:ln>
                  <a:noFill/>
                </a:ln>
                <a:solidFill>
                  <a:prstClr val="black"/>
                </a:solidFill>
                <a:effectLst/>
                <a:uLnTx/>
                <a:uFillTx/>
                <a:latin typeface="Arial "/>
                <a:ea typeface="+mn-ea"/>
                <a:cs typeface="Arial"/>
              </a:rPr>
              <a:t> and </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1" i="0" u="none" strike="noStrike" kern="1200" cap="none" spc="0" normalizeH="0" baseline="0" noProof="0">
                <a:ln>
                  <a:noFill/>
                </a:ln>
                <a:solidFill>
                  <a:srgbClr val="FFC000"/>
                </a:solidFill>
                <a:effectLst/>
                <a:uLnTx/>
                <a:uFillTx/>
                <a:latin typeface="Arial "/>
                <a:ea typeface="+mn-ea"/>
                <a:cs typeface="Arial"/>
              </a:rPr>
              <a:t>FOR SUBMISSION</a:t>
            </a:r>
            <a:r>
              <a:rPr kumimoji="0" lang="en-US" sz="1400" b="1" i="0" u="none" strike="noStrike" kern="1200" cap="none" spc="0" normalizeH="0" baseline="0" noProof="0">
                <a:ln>
                  <a:noFill/>
                </a:ln>
                <a:solidFill>
                  <a:prstClr val="black"/>
                </a:solidFill>
                <a:effectLst/>
                <a:uLnTx/>
                <a:uFillTx/>
                <a:latin typeface="Arial "/>
                <a:ea typeface="+mn-ea"/>
                <a:cs typeface="Arial"/>
              </a:rPr>
              <a:t>.”</a:t>
            </a:r>
            <a:endParaRPr kumimoji="0" lang="en-US" sz="1400" b="0" i="0" u="none" strike="noStrike" kern="1200" cap="none" spc="0" normalizeH="0" baseline="0" noProof="0">
              <a:ln>
                <a:noFill/>
              </a:ln>
              <a:solidFill>
                <a:prstClr val="black"/>
              </a:solidFill>
              <a:effectLst/>
              <a:uLnTx/>
              <a:uFillTx/>
              <a:latin typeface="Arial "/>
              <a:ea typeface="+mn-ea"/>
              <a:cs typeface="Arial"/>
            </a:endParaRPr>
          </a:p>
          <a:p>
            <a:pPr marL="800100" marR="0" lvl="1" indent="-342900" algn="l" defTabSz="914400" rtl="0" eaLnBrk="1" fontAlgn="auto" latinLnBrk="0" hangingPunct="1">
              <a:lnSpc>
                <a:spcPct val="100000"/>
              </a:lnSpc>
              <a:spcBef>
                <a:spcPts val="600"/>
              </a:spcBef>
              <a:spcAft>
                <a:spcPts val="0"/>
              </a:spcAft>
              <a:buClrTx/>
              <a:buSzTx/>
              <a:buFont typeface="Courier New,monospace" panose="020B0604020202020204" pitchFamily="34" charset="0"/>
              <a:buChar char="o"/>
              <a:tabLst/>
              <a:defRPr/>
            </a:pPr>
            <a:r>
              <a:rPr kumimoji="0" lang="en-US" sz="1400" b="0" i="0" u="none" strike="noStrike" kern="1200" cap="none" spc="0" normalizeH="0" baseline="0" noProof="0">
                <a:ln>
                  <a:noFill/>
                </a:ln>
                <a:solidFill>
                  <a:prstClr val="black"/>
                </a:solidFill>
                <a:effectLst/>
                <a:uLnTx/>
                <a:uFillTx/>
                <a:latin typeface="Arial "/>
                <a:ea typeface="+mn-ea"/>
                <a:cs typeface="Arial"/>
              </a:rPr>
              <a:t>Slides labelled </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1" i="0" u="none" strike="noStrike" kern="1200" cap="none" spc="0" normalizeH="0" baseline="0" noProof="0">
                <a:ln>
                  <a:noFill/>
                </a:ln>
                <a:solidFill>
                  <a:srgbClr val="00B050"/>
                </a:solidFill>
                <a:effectLst/>
                <a:uLnTx/>
                <a:uFillTx/>
                <a:latin typeface="Arial "/>
                <a:ea typeface="+mn-ea"/>
                <a:cs typeface="Arial"/>
              </a:rPr>
              <a:t>FOR PITCHING</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0" i="0" u="none" strike="noStrike" kern="1200" cap="none" spc="0" normalizeH="0" baseline="0" noProof="0">
                <a:ln>
                  <a:noFill/>
                </a:ln>
                <a:solidFill>
                  <a:prstClr val="black"/>
                </a:solidFill>
                <a:effectLst/>
                <a:uLnTx/>
                <a:uFillTx/>
                <a:latin typeface="Arial "/>
                <a:ea typeface="+mn-ea"/>
                <a:cs typeface="Arial"/>
              </a:rPr>
              <a:t> are intended for </a:t>
            </a:r>
            <a:r>
              <a:rPr kumimoji="0" lang="en-US" sz="1400" b="1" i="0" u="none" strike="noStrike" kern="1200" cap="none" spc="0" normalizeH="0" baseline="0" noProof="0">
                <a:ln>
                  <a:noFill/>
                </a:ln>
                <a:solidFill>
                  <a:prstClr val="black"/>
                </a:solidFill>
                <a:effectLst/>
                <a:uLnTx/>
                <a:uFillTx/>
                <a:latin typeface="Arial "/>
                <a:ea typeface="+mn-ea"/>
                <a:cs typeface="Arial"/>
              </a:rPr>
              <a:t>presentation during the pitching session to the TSP Evaluation Committee.</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 </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These slides include the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recommended presentation duration</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 to guide your delivery.</a:t>
            </a:r>
          </a:p>
          <a:p>
            <a:pPr marL="800100" marR="0" lvl="1" indent="-342900" algn="l" defTabSz="914400" rtl="0" eaLnBrk="1" fontAlgn="auto" latinLnBrk="0" hangingPunct="1">
              <a:lnSpc>
                <a:spcPct val="100000"/>
              </a:lnSpc>
              <a:spcBef>
                <a:spcPts val="600"/>
              </a:spcBef>
              <a:spcAft>
                <a:spcPts val="0"/>
              </a:spcAft>
              <a:buClrTx/>
              <a:buSzTx/>
              <a:buFont typeface="Courier New,monospace" panose="020B0604020202020204" pitchFamily="34" charset="0"/>
              <a:buChar char="o"/>
              <a:tabLst/>
              <a:defRPr/>
            </a:pPr>
            <a:r>
              <a:rPr kumimoji="0" lang="en-US" sz="1400" b="0" i="0" u="none" strike="noStrike" kern="1200" cap="none" spc="0" normalizeH="0" baseline="0" noProof="0">
                <a:ln>
                  <a:noFill/>
                </a:ln>
                <a:solidFill>
                  <a:prstClr val="black"/>
                </a:solidFill>
                <a:effectLst/>
                <a:uLnTx/>
                <a:uFillTx/>
                <a:latin typeface="Arial "/>
                <a:ea typeface="+mn-ea"/>
                <a:cs typeface="Arial"/>
              </a:rPr>
              <a:t>Slides labelled </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1" i="0" u="none" strike="noStrike" kern="1200" cap="none" spc="0" normalizeH="0" baseline="0" noProof="0">
                <a:ln>
                  <a:noFill/>
                </a:ln>
                <a:solidFill>
                  <a:srgbClr val="FFC000"/>
                </a:solidFill>
                <a:effectLst/>
                <a:uLnTx/>
                <a:uFillTx/>
                <a:latin typeface="Arial "/>
                <a:ea typeface="+mn-ea"/>
                <a:cs typeface="Arial"/>
              </a:rPr>
              <a:t>FOR SUBMISSION</a:t>
            </a:r>
            <a:r>
              <a:rPr kumimoji="0" lang="en-US" sz="1400" b="1" i="0" u="none" strike="noStrike" kern="1200" cap="none" spc="0" normalizeH="0" baseline="0" noProof="0">
                <a:ln>
                  <a:noFill/>
                </a:ln>
                <a:solidFill>
                  <a:prstClr val="black"/>
                </a:solidFill>
                <a:effectLst/>
                <a:uLnTx/>
                <a:uFillTx/>
                <a:latin typeface="Arial "/>
                <a:ea typeface="+mn-ea"/>
                <a:cs typeface="Arial"/>
              </a:rPr>
              <a:t>”</a:t>
            </a:r>
            <a:r>
              <a:rPr kumimoji="0" lang="en-US" sz="1400" b="0" i="0" u="none" strike="noStrike" kern="1200" cap="none" spc="0" normalizeH="0" baseline="0" noProof="0">
                <a:ln>
                  <a:noFill/>
                </a:ln>
                <a:solidFill>
                  <a:prstClr val="black"/>
                </a:solidFill>
                <a:effectLst/>
                <a:uLnTx/>
                <a:uFillTx/>
                <a:latin typeface="Arial "/>
                <a:ea typeface="+mn-ea"/>
                <a:cs typeface="Arial"/>
              </a:rPr>
              <a:t> are provided for </a:t>
            </a:r>
            <a:r>
              <a:rPr kumimoji="0" lang="en-US" sz="1400" b="1" i="0" u="none" strike="noStrike" kern="1200" cap="none" spc="0" normalizeH="0" baseline="0" noProof="0">
                <a:ln>
                  <a:noFill/>
                </a:ln>
                <a:solidFill>
                  <a:prstClr val="black"/>
                </a:solidFill>
                <a:effectLst/>
                <a:uLnTx/>
                <a:uFillTx/>
                <a:latin typeface="Arial "/>
                <a:ea typeface="+mn-ea"/>
                <a:cs typeface="Arial"/>
              </a:rPr>
              <a:t>panel evaluation and review. </a:t>
            </a:r>
            <a:r>
              <a:rPr kumimoji="0" lang="en-US" sz="1400" b="0" i="0" u="none" strike="noStrike" kern="1200" cap="none" spc="0" normalizeH="0" baseline="0" noProof="0">
                <a:ln>
                  <a:noFill/>
                </a:ln>
                <a:solidFill>
                  <a:prstClr val="black"/>
                </a:solidFill>
                <a:effectLst/>
                <a:uLnTx/>
                <a:uFillTx/>
                <a:latin typeface="Arial "/>
                <a:ea typeface="+mn-ea"/>
                <a:cs typeface="Arial"/>
              </a:rPr>
              <a:t>These</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 slides will be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hidden </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by default during the pitching session.</a:t>
            </a:r>
            <a:endParaRPr kumimoji="0" lang="en-US" sz="1400" b="0" i="0" u="none" strike="noStrike" kern="1200" cap="none" spc="0" normalizeH="0" baseline="0" noProof="0">
              <a:ln>
                <a:noFill/>
              </a:ln>
              <a:solidFill>
                <a:prstClr val="black"/>
              </a:solidFill>
              <a:effectLst/>
              <a:uLnTx/>
              <a:uFillTx/>
              <a:latin typeface="Arial "/>
              <a:ea typeface="+mn-ea"/>
              <a:cs typeface="Arial"/>
            </a:endParaRPr>
          </a:p>
        </p:txBody>
      </p:sp>
      <p:sp>
        <p:nvSpPr>
          <p:cNvPr id="6" name="Rectangle 5">
            <a:extLst>
              <a:ext uri="{FF2B5EF4-FFF2-40B4-BE49-F238E27FC236}">
                <a16:creationId xmlns:a16="http://schemas.microsoft.com/office/drawing/2014/main" id="{5F4C937F-5AF0-6065-4E58-DD4730272971}"/>
              </a:ext>
            </a:extLst>
          </p:cNvPr>
          <p:cNvSpPr/>
          <p:nvPr/>
        </p:nvSpPr>
        <p:spPr>
          <a:xfrm>
            <a:off x="456154" y="5685015"/>
            <a:ext cx="10848618" cy="72569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Arial" panose="020B0604020202020204"/>
                <a:ea typeface="+mn-ea"/>
                <a:cs typeface="+mn-cs"/>
              </a:rPr>
              <a:t>Presenter for Pitching Session:</a:t>
            </a:r>
            <a:endParaRPr kumimoji="0" lang="en-US" sz="1800" b="1" i="0" u="none" strike="noStrike" kern="1200" cap="none" spc="0" normalizeH="0" baseline="0" noProof="0">
              <a:ln>
                <a:noFill/>
              </a:ln>
              <a:solidFill>
                <a:prstClr val="black"/>
              </a:solidFill>
              <a:effectLst/>
              <a:uLnTx/>
              <a:uFillTx/>
              <a:latin typeface="Arial" panose="020B0604020202020204"/>
              <a:ea typeface="+mn-ea"/>
              <a:cs typeface="Arial" panose="020B0604020202020204"/>
            </a:endParaRPr>
          </a:p>
          <a:p>
            <a:pPr marL="285750" marR="0" lvl="0" indent="-285750" algn="just" defTabSz="914400" rtl="0" eaLnBrk="1" fontAlgn="auto" latinLnBrk="0" hangingPunct="1">
              <a:lnSpc>
                <a:spcPct val="100000"/>
              </a:lnSpc>
              <a:spcBef>
                <a:spcPts val="600"/>
              </a:spcBef>
              <a:spcAft>
                <a:spcPts val="0"/>
              </a:spcAft>
              <a:buClrTx/>
              <a:buSzTx/>
              <a:buFont typeface="Arial"/>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A minimum of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one C-level executive or Senior Management Team </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must present, representing the company’s strategic direction.</a:t>
            </a:r>
            <a:endParaRPr kumimoji="0" lang="en-US" sz="1400" b="0" i="0" u="none" strike="noStrike" kern="1200" cap="none" spc="0" normalizeH="0" baseline="0" noProof="0">
              <a:ln>
                <a:noFill/>
              </a:ln>
              <a:solidFill>
                <a:prstClr val="black"/>
              </a:solidFill>
              <a:effectLst/>
              <a:uLnTx/>
              <a:uFillTx/>
              <a:latin typeface="Arial "/>
              <a:ea typeface="+mn-ea"/>
              <a:cs typeface="Arial" panose="020B0604020202020204"/>
            </a:endParaRPr>
          </a:p>
          <a:p>
            <a:pPr marL="285750" marR="0" lvl="0" indent="-285750" algn="just" defTabSz="914400" rtl="0" eaLnBrk="1" fontAlgn="auto" latinLnBrk="0" hangingPunct="1">
              <a:lnSpc>
                <a:spcPct val="100000"/>
              </a:lnSpc>
              <a:spcBef>
                <a:spcPts val="600"/>
              </a:spcBef>
              <a:spcAft>
                <a:spcPts val="0"/>
              </a:spcAft>
              <a:buClrTx/>
              <a:buSzTx/>
              <a:buFont typeface="Arial"/>
              <a:buChar char="•"/>
              <a:tabLst/>
              <a:defRPr/>
            </a:pP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The presentation must also include </a:t>
            </a:r>
            <a:r>
              <a:rPr kumimoji="0" lang="en-US" sz="1400" b="1" i="0" u="none" strike="noStrike" kern="1200" cap="none" spc="0" normalizeH="0" baseline="0" noProof="0">
                <a:ln>
                  <a:noFill/>
                </a:ln>
                <a:solidFill>
                  <a:prstClr val="black"/>
                </a:solidFill>
                <a:effectLst/>
                <a:uLnTx/>
                <a:uFillTx/>
                <a:latin typeface="Arial "/>
                <a:ea typeface="+mn-lt"/>
                <a:cs typeface="Arial" panose="020B0604020202020204"/>
              </a:rPr>
              <a:t>one technical representative</a:t>
            </a:r>
            <a:r>
              <a:rPr kumimoji="0" lang="en-US" sz="1400" b="0" i="0" u="none" strike="noStrike" kern="1200" cap="none" spc="0" normalizeH="0" baseline="0" noProof="0">
                <a:ln>
                  <a:noFill/>
                </a:ln>
                <a:solidFill>
                  <a:prstClr val="black"/>
                </a:solidFill>
                <a:effectLst/>
                <a:uLnTx/>
                <a:uFillTx/>
                <a:latin typeface="Arial "/>
                <a:ea typeface="+mn-lt"/>
                <a:cs typeface="Arial" panose="020B0604020202020204"/>
              </a:rPr>
              <a:t> to address solution and implementation details.</a:t>
            </a:r>
            <a:endParaRPr kumimoji="0" lang="en-US" sz="1400" b="0" i="0" u="none" strike="noStrike" kern="1200" cap="none" spc="0" normalizeH="0" baseline="0" noProof="0">
              <a:ln>
                <a:noFill/>
              </a:ln>
              <a:solidFill>
                <a:prstClr val="black"/>
              </a:solidFill>
              <a:effectLst/>
              <a:uLnTx/>
              <a:uFillTx/>
              <a:latin typeface="Arial "/>
              <a:ea typeface="+mn-ea"/>
              <a:cs typeface="Arial" panose="020B0604020202020204"/>
            </a:endParaRPr>
          </a:p>
        </p:txBody>
      </p:sp>
    </p:spTree>
    <p:extLst>
      <p:ext uri="{BB962C8B-B14F-4D97-AF65-F5344CB8AC3E}">
        <p14:creationId xmlns:p14="http://schemas.microsoft.com/office/powerpoint/2010/main" val="1068738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75215D-1DE1-9516-4D58-113EA7E12955}"/>
              </a:ext>
            </a:extLst>
          </p:cNvPr>
          <p:cNvSpPr>
            <a:spLocks noGrp="1"/>
          </p:cNvSpPr>
          <p:nvPr>
            <p:ph type="title"/>
          </p:nvPr>
        </p:nvSpPr>
        <p:spPr/>
        <p:txBody>
          <a:bodyPr/>
          <a:lstStyle/>
          <a:p>
            <a:r>
              <a:rPr lang="en-US" b="1"/>
              <a:t>Executive Summary </a:t>
            </a:r>
            <a:endParaRPr lang="en-MY" b="1"/>
          </a:p>
        </p:txBody>
      </p:sp>
      <p:sp>
        <p:nvSpPr>
          <p:cNvPr id="5" name="Slide Number Placeholder 8">
            <a:extLst>
              <a:ext uri="{FF2B5EF4-FFF2-40B4-BE49-F238E27FC236}">
                <a16:creationId xmlns:a16="http://schemas.microsoft.com/office/drawing/2014/main" id="{948CF1C6-96BE-4FF2-D7AA-C362BA96CD76}"/>
              </a:ext>
            </a:extLst>
          </p:cNvPr>
          <p:cNvSpPr>
            <a:spLocks noGrp="1"/>
          </p:cNvSpPr>
          <p:nvPr>
            <p:ph type="sldNum" sz="quarter" idx="12"/>
          </p:nvPr>
        </p:nvSpPr>
        <p:spPr>
          <a:xfrm>
            <a:off x="10700950" y="875679"/>
            <a:ext cx="1342255"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3AB783-08A3-C047-8A9E-D72AFDBF4A9F}" type="slidenum">
              <a:rPr kumimoji="0" lang="en-US" sz="1200" b="0" i="0" u="none" strike="noStrike" kern="1200" cap="none" spc="0" normalizeH="0" baseline="0" noProof="0" smtClean="0">
                <a:ln>
                  <a:noFill/>
                </a:ln>
                <a:solidFill>
                  <a:srgbClr val="F8F8F8">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F8F8F8">
                  <a:lumMod val="75000"/>
                </a:srgbClr>
              </a:solidFill>
              <a:effectLst/>
              <a:uLnTx/>
              <a:uFillTx/>
              <a:latin typeface="Arial" panose="020B0604020202020204"/>
              <a:ea typeface="+mn-ea"/>
              <a:cs typeface="+mn-cs"/>
            </a:endParaRPr>
          </a:p>
        </p:txBody>
      </p:sp>
      <p:graphicFrame>
        <p:nvGraphicFramePr>
          <p:cNvPr id="6" name="Table 5">
            <a:extLst>
              <a:ext uri="{FF2B5EF4-FFF2-40B4-BE49-F238E27FC236}">
                <a16:creationId xmlns:a16="http://schemas.microsoft.com/office/drawing/2014/main" id="{E6016608-4F44-46B8-8379-8C5C6357FA6E}"/>
              </a:ext>
            </a:extLst>
          </p:cNvPr>
          <p:cNvGraphicFramePr>
            <a:graphicFrameLocks noGrp="1"/>
          </p:cNvGraphicFramePr>
          <p:nvPr>
            <p:extLst>
              <p:ext uri="{D42A27DB-BD31-4B8C-83A1-F6EECF244321}">
                <p14:modId xmlns:p14="http://schemas.microsoft.com/office/powerpoint/2010/main" val="2865974623"/>
              </p:ext>
            </p:extLst>
          </p:nvPr>
        </p:nvGraphicFramePr>
        <p:xfrm>
          <a:off x="548639" y="965608"/>
          <a:ext cx="11207930" cy="2286000"/>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40">
                <a:tc>
                  <a:txBody>
                    <a:bodyPr/>
                    <a:lstStyle/>
                    <a:p>
                      <a:r>
                        <a:rPr lang="en-US" sz="1400" b="1">
                          <a:solidFill>
                            <a:schemeClr val="bg1"/>
                          </a:solidFill>
                          <a:latin typeface="Aptos"/>
                        </a:rPr>
                        <a:t>Short Description of The Company</a:t>
                      </a:r>
                    </a:p>
                    <a:p>
                      <a:r>
                        <a:rPr lang="en-US" sz="1400" b="1">
                          <a:solidFill>
                            <a:schemeClr val="bg1"/>
                          </a:solidFill>
                          <a:latin typeface="Aptos"/>
                        </a:rPr>
                        <a:t>(Industry, Core Focus, </a:t>
                      </a:r>
                      <a:r>
                        <a:rPr lang="en-US" sz="1400" b="1" i="0" u="none" strike="noStrike" noProof="0">
                          <a:solidFill>
                            <a:schemeClr val="bg1"/>
                          </a:solidFill>
                          <a:latin typeface="Aptos"/>
                          <a:cs typeface="Arial"/>
                        </a:rPr>
                        <a:t>Core Business</a:t>
                      </a:r>
                      <a:r>
                        <a:rPr lang="en-US" sz="1400" b="1">
                          <a:solidFill>
                            <a:schemeClr val="bg1"/>
                          </a:solidFill>
                          <a:latin typeface="Aptos"/>
                        </a:rPr>
                        <a:t>)</a:t>
                      </a:r>
                      <a:endParaRPr lang="en-MY" sz="1400" b="1">
                        <a:solidFill>
                          <a:schemeClr val="bg1"/>
                        </a:solidFill>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&lt;please insert&gt;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cs typeface="Arial"/>
                        </a:rPr>
                        <a:t>Total solution development cost estimates</a:t>
                      </a:r>
                      <a:r>
                        <a:rPr lang="en-US" sz="1400" b="1">
                          <a:solidFill>
                            <a:schemeClr val="bg1"/>
                          </a:solidFill>
                          <a:latin typeface="Aptos"/>
                        </a:rPr>
                        <a:t> (RM) for this project</a:t>
                      </a:r>
                      <a:endParaRPr lang="en-MY" sz="1400" b="1">
                        <a:solidFill>
                          <a:schemeClr val="bg1"/>
                        </a:solidFill>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rtl="0" eaLnBrk="1" fontAlgn="auto" latinLnBrk="0" hangingPunct="1">
                        <a:lnSpc>
                          <a:spcPct val="100000"/>
                        </a:lnSpc>
                        <a:spcBef>
                          <a:spcPts val="0"/>
                        </a:spcBef>
                        <a:spcAft>
                          <a:spcPts val="0"/>
                        </a:spcAft>
                        <a:buClrTx/>
                        <a:buSzTx/>
                        <a:buFontTx/>
                        <a:buNone/>
                      </a:pPr>
                      <a:r>
                        <a:rPr lang="en-US" sz="1400" b="0">
                          <a:solidFill>
                            <a:schemeClr val="tx1"/>
                          </a:solidFill>
                          <a:highlight>
                            <a:srgbClr val="FFFF00"/>
                          </a:highlight>
                          <a:latin typeface="Aptos"/>
                        </a:rPr>
                        <a:t>&lt;</a:t>
                      </a:r>
                      <a:r>
                        <a:rPr lang="en-US" sz="1400" b="0" i="0" u="none" strike="noStrike" noProof="0" err="1">
                          <a:solidFill>
                            <a:schemeClr val="tx1"/>
                          </a:solidFill>
                          <a:highlight>
                            <a:srgbClr val="FFFF00"/>
                          </a:highlight>
                          <a:latin typeface="Aptos"/>
                          <a:cs typeface="Arial"/>
                        </a:rPr>
                        <a:t>Eg.</a:t>
                      </a:r>
                      <a:r>
                        <a:rPr lang="en-US" sz="1400" b="0" i="0" u="none" strike="noStrike" noProof="0">
                          <a:solidFill>
                            <a:schemeClr val="tx1"/>
                          </a:solidFill>
                          <a:highlight>
                            <a:srgbClr val="FFFF00"/>
                          </a:highlight>
                          <a:latin typeface="Aptos"/>
                          <a:cs typeface="Arial"/>
                        </a:rPr>
                        <a:t> RM110K . an estimated amount.</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25345751"/>
                  </a:ext>
                </a:extLst>
              </a:tr>
              <a:tr h="370840">
                <a:tc>
                  <a:txBody>
                    <a:bodyPr/>
                    <a:lstStyle/>
                    <a:p>
                      <a:pPr lvl="0" algn="l">
                        <a:lnSpc>
                          <a:spcPct val="100000"/>
                        </a:lnSpc>
                        <a:spcBef>
                          <a:spcPts val="0"/>
                        </a:spcBef>
                        <a:spcAft>
                          <a:spcPts val="0"/>
                        </a:spcAft>
                        <a:buNone/>
                      </a:pPr>
                      <a:r>
                        <a:rPr lang="en-US" sz="1400" b="1" i="0" u="none" strike="noStrike" noProof="0">
                          <a:solidFill>
                            <a:schemeClr val="bg1"/>
                          </a:solidFill>
                          <a:latin typeface="Aptos"/>
                        </a:rPr>
                        <a:t>A brief description of the proposed New Solution or Enhanced Feature(s) to be developed</a:t>
                      </a:r>
                      <a:endParaRPr lang="en-US" sz="1400" b="1">
                        <a:solidFill>
                          <a:schemeClr val="bg1"/>
                        </a:solidFill>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rtl="0" eaLnBrk="1" fontAlgn="auto" latinLnBrk="0" hangingPunct="1">
                        <a:lnSpc>
                          <a:spcPct val="100000"/>
                        </a:lnSpc>
                        <a:spcBef>
                          <a:spcPts val="0"/>
                        </a:spcBef>
                        <a:spcAft>
                          <a:spcPts val="0"/>
                        </a:spcAft>
                        <a:buClrTx/>
                        <a:buSzTx/>
                        <a:buFontTx/>
                        <a:buNone/>
                      </a:pP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2023925793"/>
                  </a:ext>
                </a:extLst>
              </a:tr>
              <a:tr h="370840">
                <a:tc>
                  <a:txBody>
                    <a:bodyPr/>
                    <a:lstStyle/>
                    <a:p>
                      <a:pPr lvl="0" algn="l">
                        <a:lnSpc>
                          <a:spcPct val="100000"/>
                        </a:lnSpc>
                        <a:spcBef>
                          <a:spcPts val="0"/>
                        </a:spcBef>
                        <a:spcAft>
                          <a:spcPts val="0"/>
                        </a:spcAft>
                        <a:buNone/>
                      </a:pPr>
                      <a:r>
                        <a:rPr lang="en-US" sz="1400" b="1" i="0" u="none" strike="noStrike" noProof="0">
                          <a:solidFill>
                            <a:schemeClr val="bg1"/>
                          </a:solidFill>
                          <a:latin typeface="Aptos"/>
                        </a:rPr>
                        <a:t>Problem statement in the manufacturing sector to be addressed by this proposed New Solution/Enhanced Feature(s)</a:t>
                      </a:r>
                      <a:endParaRPr lang="en-US" sz="1400" b="1">
                        <a:solidFill>
                          <a:schemeClr val="bg1"/>
                        </a:solidFill>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rtl="0" eaLnBrk="1" fontAlgn="auto" latinLnBrk="0" hangingPunct="1">
                        <a:lnSpc>
                          <a:spcPct val="100000"/>
                        </a:lnSpc>
                        <a:spcBef>
                          <a:spcPts val="0"/>
                        </a:spcBef>
                        <a:spcAft>
                          <a:spcPts val="0"/>
                        </a:spcAft>
                        <a:buClrTx/>
                        <a:buSzTx/>
                        <a:buFontTx/>
                        <a:buNone/>
                      </a:pPr>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i.e. opportunities &amp; gaps and pain point to be addressed, as well as its associated benefits to factory operation or business growth, key functions etc.</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731528632"/>
                  </a:ext>
                </a:extLst>
              </a:tr>
            </a:tbl>
          </a:graphicData>
        </a:graphic>
      </p:graphicFrame>
      <p:sp>
        <p:nvSpPr>
          <p:cNvPr id="2" name="TextBox 6">
            <a:extLst>
              <a:ext uri="{FF2B5EF4-FFF2-40B4-BE49-F238E27FC236}">
                <a16:creationId xmlns:a16="http://schemas.microsoft.com/office/drawing/2014/main" id="{03F824B5-1989-7704-907E-9EF4FE108D9F}"/>
              </a:ext>
            </a:extLst>
          </p:cNvPr>
          <p:cNvSpPr txBox="1"/>
          <p:nvPr/>
        </p:nvSpPr>
        <p:spPr>
          <a:xfrm>
            <a:off x="4783271" y="-758"/>
            <a:ext cx="2744921"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a:t>
            </a:r>
            <a:r>
              <a:rPr lang="en-US" sz="1600" b="1">
                <a:solidFill>
                  <a:srgbClr val="00B050"/>
                </a:solidFill>
                <a:ea typeface="+mn-lt"/>
                <a:cs typeface="+mn-lt"/>
              </a:rPr>
              <a:t>1.5 min)</a:t>
            </a:r>
            <a:endParaRPr lang="en-US" b="1">
              <a:solidFill>
                <a:srgbClr val="000000"/>
              </a:solidFill>
              <a:ea typeface="SimSun"/>
              <a:cs typeface="Arial" panose="020B0604020202020204"/>
            </a:endParaRPr>
          </a:p>
        </p:txBody>
      </p:sp>
    </p:spTree>
    <p:extLst>
      <p:ext uri="{BB962C8B-B14F-4D97-AF65-F5344CB8AC3E}">
        <p14:creationId xmlns:p14="http://schemas.microsoft.com/office/powerpoint/2010/main" val="3627165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F98DB-A2D5-B255-27BB-40FE6BC927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7804F6-70E4-9AA5-17C8-6CF34CB60203}"/>
              </a:ext>
            </a:extLst>
          </p:cNvPr>
          <p:cNvSpPr>
            <a:spLocks noGrp="1"/>
          </p:cNvSpPr>
          <p:nvPr>
            <p:ph type="title"/>
          </p:nvPr>
        </p:nvSpPr>
        <p:spPr>
          <a:xfrm>
            <a:off x="435429" y="365125"/>
            <a:ext cx="9907176" cy="484001"/>
          </a:xfrm>
        </p:spPr>
        <p:txBody>
          <a:bodyPr lIns="91440" tIns="45720" rIns="91440" bIns="45720" anchor="t"/>
          <a:lstStyle/>
          <a:p>
            <a:r>
              <a:rPr lang="en-US" b="1">
                <a:latin typeface="Arial"/>
                <a:cs typeface="Arial"/>
              </a:rPr>
              <a:t>Executive Summary:  Intelligence Level Justification</a:t>
            </a:r>
            <a:endParaRPr lang="en-US" b="1"/>
          </a:p>
        </p:txBody>
      </p:sp>
      <p:sp>
        <p:nvSpPr>
          <p:cNvPr id="4" name="Slide Number Placeholder 3">
            <a:extLst>
              <a:ext uri="{FF2B5EF4-FFF2-40B4-BE49-F238E27FC236}">
                <a16:creationId xmlns:a16="http://schemas.microsoft.com/office/drawing/2014/main" id="{8026E3A6-9AEC-72FF-2EE1-80B9C69F25BC}"/>
              </a:ext>
            </a:extLst>
          </p:cNvPr>
          <p:cNvSpPr>
            <a:spLocks noGrp="1"/>
          </p:cNvSpPr>
          <p:nvPr>
            <p:ph type="sldNum" sz="quarter" idx="12"/>
          </p:nvPr>
        </p:nvSpPr>
        <p:spPr/>
        <p:txBody>
          <a:bodyPr/>
          <a:lstStyle/>
          <a:p>
            <a:fld id="{AF3AB783-08A3-C047-8A9E-D72AFDBF4A9F}" type="slidenum">
              <a:rPr lang="en-US" smtClean="0"/>
              <a:pPr/>
              <a:t>4</a:t>
            </a:fld>
            <a:endParaRPr lang="en-US"/>
          </a:p>
        </p:txBody>
      </p:sp>
      <p:graphicFrame>
        <p:nvGraphicFramePr>
          <p:cNvPr id="6" name="Table 5">
            <a:extLst>
              <a:ext uri="{FF2B5EF4-FFF2-40B4-BE49-F238E27FC236}">
                <a16:creationId xmlns:a16="http://schemas.microsoft.com/office/drawing/2014/main" id="{EE4F30ED-13C4-4490-FEE8-0D8D590D697D}"/>
              </a:ext>
            </a:extLst>
          </p:cNvPr>
          <p:cNvGraphicFramePr>
            <a:graphicFrameLocks noGrp="1"/>
          </p:cNvGraphicFramePr>
          <p:nvPr>
            <p:extLst>
              <p:ext uri="{D42A27DB-BD31-4B8C-83A1-F6EECF244321}">
                <p14:modId xmlns:p14="http://schemas.microsoft.com/office/powerpoint/2010/main" val="2026065217"/>
              </p:ext>
            </p:extLst>
          </p:nvPr>
        </p:nvGraphicFramePr>
        <p:xfrm>
          <a:off x="431493" y="918072"/>
          <a:ext cx="5405771" cy="5645018"/>
        </p:xfrm>
        <a:graphic>
          <a:graphicData uri="http://schemas.openxmlformats.org/drawingml/2006/table">
            <a:tbl>
              <a:tblPr firstRow="1" bandRow="1">
                <a:tableStyleId>{5C22544A-7EE6-4342-B048-85BDC9FD1C3A}</a:tableStyleId>
              </a:tblPr>
              <a:tblGrid>
                <a:gridCol w="4070977">
                  <a:extLst>
                    <a:ext uri="{9D8B030D-6E8A-4147-A177-3AD203B41FA5}">
                      <a16:colId xmlns:a16="http://schemas.microsoft.com/office/drawing/2014/main" val="500186020"/>
                    </a:ext>
                  </a:extLst>
                </a:gridCol>
                <a:gridCol w="1334794">
                  <a:extLst>
                    <a:ext uri="{9D8B030D-6E8A-4147-A177-3AD203B41FA5}">
                      <a16:colId xmlns:a16="http://schemas.microsoft.com/office/drawing/2014/main" val="977659155"/>
                    </a:ext>
                  </a:extLst>
                </a:gridCol>
              </a:tblGrid>
              <a:tr h="565494">
                <a:tc gridSpan="2">
                  <a:txBody>
                    <a:bodyPr/>
                    <a:lstStyle/>
                    <a:p>
                      <a:pPr lvl="0" algn="ctr">
                        <a:lnSpc>
                          <a:spcPts val="1650"/>
                        </a:lnSpc>
                        <a:buNone/>
                      </a:pPr>
                      <a:r>
                        <a:rPr lang="en-MY" sz="1400" b="1" i="0" u="none" strike="noStrike" noProof="0">
                          <a:solidFill>
                            <a:srgbClr val="FFFFFF"/>
                          </a:solidFill>
                          <a:effectLst/>
                          <a:latin typeface="Aptos"/>
                        </a:rPr>
                        <a:t>3.4.1 Select the most relevant focus domain for your proposed solution and indicate the current and target intelligence levels</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1910317908"/>
                  </a:ext>
                </a:extLst>
              </a:tr>
              <a:tr h="565494">
                <a:tc>
                  <a:txBody>
                    <a:bodyPr/>
                    <a:lstStyle/>
                    <a:p>
                      <a:pPr algn="ctr" fontAlgn="base">
                        <a:lnSpc>
                          <a:spcPts val="1650"/>
                        </a:lnSpc>
                        <a:buNone/>
                      </a:pPr>
                      <a:r>
                        <a:rPr lang="en-US" sz="1400" b="1" i="0">
                          <a:solidFill>
                            <a:srgbClr val="FFFFFF"/>
                          </a:solidFill>
                          <a:effectLst/>
                          <a:latin typeface="Aptos"/>
                        </a:rPr>
                        <a:t>Focus Domain</a:t>
                      </a:r>
                      <a:r>
                        <a:rPr lang="en-MY" sz="1400" b="1" i="0">
                          <a:solidFill>
                            <a:srgbClr val="FFFFFF"/>
                          </a:solidFill>
                          <a:effectLst/>
                          <a:latin typeface="Aptos"/>
                        </a:rPr>
                        <a:t>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Three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565494">
                <a:tc>
                  <a:txBody>
                    <a:bodyPr/>
                    <a:lstStyle/>
                    <a:p>
                      <a:pPr marL="0" lvl="0" indent="0" algn="l" fontAlgn="base">
                        <a:lnSpc>
                          <a:spcPts val="1650"/>
                        </a:lnSpc>
                        <a:buNone/>
                      </a:pPr>
                      <a:r>
                        <a:rPr lang="en-US" sz="1400" b="1" i="0">
                          <a:solidFill>
                            <a:srgbClr val="FFFFFF"/>
                          </a:solidFill>
                          <a:effectLst/>
                          <a:latin typeface="Aptos"/>
                        </a:rPr>
                        <a:t>Operational Efficiency &amp; Production </a:t>
                      </a:r>
                      <a:r>
                        <a:rPr lang="en-GB" sz="1400" b="1" i="0" noProof="0">
                          <a:solidFill>
                            <a:srgbClr val="FFFFFF"/>
                          </a:solidFill>
                          <a:effectLst/>
                          <a:latin typeface="Aptos"/>
                        </a:rPr>
                        <a:t>Optimisation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337312">
                <a:tc>
                  <a:txBody>
                    <a:bodyPr/>
                    <a:lstStyle/>
                    <a:p>
                      <a:pPr marL="0" lvl="0" indent="0" algn="l" fontAlgn="base">
                        <a:lnSpc>
                          <a:spcPts val="1650"/>
                        </a:lnSpc>
                        <a:buNone/>
                      </a:pPr>
                      <a:r>
                        <a:rPr lang="en-US" sz="1400" b="1" i="0">
                          <a:solidFill>
                            <a:srgbClr val="FFFFFF"/>
                          </a:solidFill>
                          <a:effectLst/>
                          <a:latin typeface="Aptos"/>
                        </a:rPr>
                        <a:t>Quality Control &amp; Process Assurance</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337312">
                <a:tc>
                  <a:txBody>
                    <a:bodyPr/>
                    <a:lstStyle/>
                    <a:p>
                      <a:pPr marL="0" lvl="0" indent="0" algn="l" fontAlgn="base">
                        <a:lnSpc>
                          <a:spcPts val="1650"/>
                        </a:lnSpc>
                        <a:buNone/>
                      </a:pPr>
                      <a:r>
                        <a:rPr lang="en-US" sz="1400" b="1" i="0">
                          <a:solidFill>
                            <a:srgbClr val="FFFFFF"/>
                          </a:solidFill>
                          <a:effectLst/>
                          <a:latin typeface="Aptos"/>
                        </a:rPr>
                        <a:t>Resource Efficiency &amp; Circular Manufacturing</a:t>
                      </a:r>
                      <a:r>
                        <a:rPr lang="en-MY" sz="1400" b="1" i="0">
                          <a:solidFill>
                            <a:srgbClr val="FFFFFF"/>
                          </a:solidFill>
                          <a:effectLst/>
                          <a:latin typeface="Aptos"/>
                        </a:rPr>
                        <a:t>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337312">
                <a:tc>
                  <a:txBody>
                    <a:bodyPr/>
                    <a:lstStyle/>
                    <a:p>
                      <a:pPr marL="0" lvl="0" indent="0" algn="l" fontAlgn="base">
                        <a:lnSpc>
                          <a:spcPts val="1650"/>
                        </a:lnSpc>
                        <a:buNone/>
                      </a:pPr>
                      <a:r>
                        <a:rPr lang="en-US" sz="1400" b="1" i="0">
                          <a:solidFill>
                            <a:srgbClr val="FFFFFF"/>
                          </a:solidFill>
                          <a:effectLst/>
                          <a:latin typeface="Aptos"/>
                        </a:rPr>
                        <a:t>Real-Time Production Intelligence</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r h="337312">
                <a:tc>
                  <a:txBody>
                    <a:bodyPr/>
                    <a:lstStyle/>
                    <a:p>
                      <a:pPr marL="0" lvl="0" indent="0" algn="l" fontAlgn="base">
                        <a:lnSpc>
                          <a:spcPts val="1650"/>
                        </a:lnSpc>
                        <a:buNone/>
                      </a:pPr>
                      <a:r>
                        <a:rPr lang="en-US" sz="1400" b="1" i="0">
                          <a:solidFill>
                            <a:srgbClr val="FFFFFF"/>
                          </a:solidFill>
                          <a:effectLst/>
                          <a:latin typeface="Aptos"/>
                        </a:rPr>
                        <a:t>Predictive Maintenance &amp; Equipment Health</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919401830"/>
                  </a:ext>
                </a:extLst>
              </a:tr>
              <a:tr h="337312">
                <a:tc>
                  <a:txBody>
                    <a:bodyPr/>
                    <a:lstStyle/>
                    <a:p>
                      <a:pPr marL="0" lvl="0" indent="0" algn="l">
                        <a:lnSpc>
                          <a:spcPts val="1650"/>
                        </a:lnSpc>
                        <a:buNone/>
                      </a:pPr>
                      <a:r>
                        <a:rPr lang="en-MY" sz="1400" b="1" i="0">
                          <a:solidFill>
                            <a:srgbClr val="FFFFFF"/>
                          </a:solidFill>
                          <a:effectLst/>
                          <a:latin typeface="Aptos"/>
                        </a:rPr>
                        <a:t>Supplier &amp; Material Intelligence</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563909187"/>
                  </a:ext>
                </a:extLst>
              </a:tr>
              <a:tr h="565494">
                <a:tc>
                  <a:txBody>
                    <a:bodyPr/>
                    <a:lstStyle/>
                    <a:p>
                      <a:pPr marL="0" lvl="0" indent="0" algn="l">
                        <a:lnSpc>
                          <a:spcPts val="1650"/>
                        </a:lnSpc>
                        <a:buNone/>
                      </a:pPr>
                      <a:r>
                        <a:rPr lang="en-MY" sz="1400" b="1" i="0">
                          <a:solidFill>
                            <a:srgbClr val="FFFFFF"/>
                          </a:solidFill>
                          <a:effectLst/>
                          <a:latin typeface="Aptos"/>
                        </a:rPr>
                        <a:t>Inbound Material Flow &amp; Raw Inventory Readiness</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061327231"/>
                  </a:ext>
                </a:extLst>
              </a:tr>
              <a:tr h="565494">
                <a:tc>
                  <a:txBody>
                    <a:bodyPr/>
                    <a:lstStyle/>
                    <a:p>
                      <a:pPr marL="0" lvl="0" indent="0" algn="l">
                        <a:lnSpc>
                          <a:spcPts val="1650"/>
                        </a:lnSpc>
                        <a:buNone/>
                      </a:pPr>
                      <a:r>
                        <a:rPr lang="en-MY" sz="1400" b="1" i="0">
                          <a:solidFill>
                            <a:srgbClr val="FFFFFF"/>
                          </a:solidFill>
                          <a:effectLst/>
                          <a:latin typeface="Aptos"/>
                        </a:rPr>
                        <a:t>Market Demand Intelligence &amp; Production Alignment</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825317240"/>
                  </a:ext>
                </a:extLst>
              </a:tr>
              <a:tr h="565494">
                <a:tc>
                  <a:txBody>
                    <a:bodyPr/>
                    <a:lstStyle/>
                    <a:p>
                      <a:pPr marL="0" lvl="0" indent="0" algn="l">
                        <a:lnSpc>
                          <a:spcPts val="1650"/>
                        </a:lnSpc>
                        <a:buNone/>
                      </a:pPr>
                      <a:r>
                        <a:rPr lang="en-MY" sz="1400" b="1" i="0">
                          <a:solidFill>
                            <a:srgbClr val="FFFFFF"/>
                          </a:solidFill>
                          <a:effectLst/>
                          <a:latin typeface="Aptos"/>
                        </a:rPr>
                        <a:t>Customer &amp; Product Usage Performance Intelligence</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94938264"/>
                  </a:ext>
                </a:extLst>
              </a:tr>
              <a:tr h="565494">
                <a:tc>
                  <a:txBody>
                    <a:bodyPr/>
                    <a:lstStyle/>
                    <a:p>
                      <a:pPr marL="0" lvl="0" indent="0" algn="l">
                        <a:lnSpc>
                          <a:spcPts val="1650"/>
                        </a:lnSpc>
                        <a:buNone/>
                      </a:pPr>
                      <a:r>
                        <a:rPr lang="en-MY" sz="1400" b="1" i="0">
                          <a:solidFill>
                            <a:srgbClr val="FFFFFF"/>
                          </a:solidFill>
                          <a:effectLst/>
                          <a:latin typeface="Aptos"/>
                        </a:rPr>
                        <a:t>Finished Goods Inventory &amp; Distribution Performance</a:t>
                      </a: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a:solidFill>
                        <a:srgbClr val="FFFFFF"/>
                      </a:solidFill>
                    </a:lnB>
                  </a:tcPr>
                </a:tc>
                <a:extLst>
                  <a:ext uri="{0D108BD9-81ED-4DB2-BD59-A6C34878D82A}">
                    <a16:rowId xmlns:a16="http://schemas.microsoft.com/office/drawing/2014/main" val="529452404"/>
                  </a:ext>
                </a:extLst>
              </a:tr>
            </a:tbl>
          </a:graphicData>
        </a:graphic>
      </p:graphicFrame>
      <p:graphicFrame>
        <p:nvGraphicFramePr>
          <p:cNvPr id="3" name="Table 2">
            <a:extLst>
              <a:ext uri="{FF2B5EF4-FFF2-40B4-BE49-F238E27FC236}">
                <a16:creationId xmlns:a16="http://schemas.microsoft.com/office/drawing/2014/main" id="{CD0574FA-27BA-9FC7-8E0F-8C1BF0FDFB76}"/>
              </a:ext>
            </a:extLst>
          </p:cNvPr>
          <p:cNvGraphicFramePr>
            <a:graphicFrameLocks noGrp="1"/>
          </p:cNvGraphicFramePr>
          <p:nvPr>
            <p:extLst>
              <p:ext uri="{D42A27DB-BD31-4B8C-83A1-F6EECF244321}">
                <p14:modId xmlns:p14="http://schemas.microsoft.com/office/powerpoint/2010/main" val="1325775866"/>
              </p:ext>
            </p:extLst>
          </p:nvPr>
        </p:nvGraphicFramePr>
        <p:xfrm>
          <a:off x="6305199" y="872580"/>
          <a:ext cx="5468603" cy="2627579"/>
        </p:xfrm>
        <a:graphic>
          <a:graphicData uri="http://schemas.openxmlformats.org/drawingml/2006/table">
            <a:tbl>
              <a:tblPr firstRow="1" bandRow="1">
                <a:tableStyleId>{5C22544A-7EE6-4342-B048-85BDC9FD1C3A}</a:tableStyleId>
              </a:tblPr>
              <a:tblGrid>
                <a:gridCol w="4083913">
                  <a:extLst>
                    <a:ext uri="{9D8B030D-6E8A-4147-A177-3AD203B41FA5}">
                      <a16:colId xmlns:a16="http://schemas.microsoft.com/office/drawing/2014/main" val="500186020"/>
                    </a:ext>
                  </a:extLst>
                </a:gridCol>
                <a:gridCol w="1384690">
                  <a:extLst>
                    <a:ext uri="{9D8B030D-6E8A-4147-A177-3AD203B41FA5}">
                      <a16:colId xmlns:a16="http://schemas.microsoft.com/office/drawing/2014/main" val="977659155"/>
                    </a:ext>
                  </a:extLst>
                </a:gridCol>
              </a:tblGrid>
              <a:tr h="384516">
                <a:tc gridSpan="2">
                  <a:txBody>
                    <a:bodyPr/>
                    <a:lstStyle/>
                    <a:p>
                      <a:pPr lvl="0" algn="ctr">
                        <a:lnSpc>
                          <a:spcPct val="100000"/>
                        </a:lnSpc>
                        <a:spcBef>
                          <a:spcPts val="0"/>
                        </a:spcBef>
                        <a:spcAft>
                          <a:spcPts val="0"/>
                        </a:spcAft>
                        <a:buNone/>
                      </a:pPr>
                      <a:r>
                        <a:rPr lang="en-US" sz="1400" b="1" i="0" u="none" strike="noStrike" noProof="0">
                          <a:solidFill>
                            <a:srgbClr val="FFFFFF"/>
                          </a:solidFill>
                          <a:effectLst/>
                          <a:latin typeface="Aptos"/>
                        </a:rPr>
                        <a:t>3.4.2 Current Intelligence Level (before joining MDSG-MFG)</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3655946046"/>
                  </a:ext>
                </a:extLst>
              </a:tr>
              <a:tr h="384799">
                <a:tc>
                  <a:txBody>
                    <a:bodyPr/>
                    <a:lstStyle/>
                    <a:p>
                      <a:pPr algn="ctr" fontAlgn="base">
                        <a:lnSpc>
                          <a:spcPts val="1650"/>
                        </a:lnSpc>
                        <a:buNone/>
                      </a:pPr>
                      <a:r>
                        <a:rPr lang="en-US" sz="1400" b="1" i="0">
                          <a:solidFill>
                            <a:srgbClr val="FFFFFF"/>
                          </a:solidFill>
                          <a:effectLst/>
                          <a:latin typeface="Aptos"/>
                        </a:rPr>
                        <a:t>Level</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One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1: Data Generation &amp; Visualization</a:t>
                      </a:r>
                      <a:r>
                        <a:rPr lang="en-MY" sz="1400" b="0" i="0" u="none" strike="noStrike" noProof="0">
                          <a:solidFill>
                            <a:srgbClr val="FFFFFF"/>
                          </a:solidFill>
                          <a:effectLst/>
                          <a:latin typeface="Aptos"/>
                        </a:rPr>
                        <a:t>          </a:t>
                      </a:r>
                      <a:endParaRPr lang="en-US" sz="1400">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2: Digitally Connected System &amp; Monitoring</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224584">
                <a:tc>
                  <a:txBody>
                    <a:bodyPr/>
                    <a:lstStyle/>
                    <a:p>
                      <a:pPr marL="0" marR="0" lvl="0" indent="0" algn="l">
                        <a:lnSpc>
                          <a:spcPts val="1650"/>
                        </a:lnSpc>
                        <a:buNone/>
                      </a:pPr>
                      <a:r>
                        <a:rPr lang="en-MY" sz="1400" b="1" i="0" u="none" strike="noStrike" noProof="0">
                          <a:solidFill>
                            <a:srgbClr val="FFFFFF"/>
                          </a:solidFill>
                          <a:effectLst/>
                          <a:latin typeface="Aptos"/>
                        </a:rPr>
                        <a:t>Level 3: Data Analysis &amp; Predictive Model</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4: AI-Driven Optimization &amp; Autonomous Control</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bl>
          </a:graphicData>
        </a:graphic>
      </p:graphicFrame>
      <p:graphicFrame>
        <p:nvGraphicFramePr>
          <p:cNvPr id="5" name="Table 4">
            <a:extLst>
              <a:ext uri="{FF2B5EF4-FFF2-40B4-BE49-F238E27FC236}">
                <a16:creationId xmlns:a16="http://schemas.microsoft.com/office/drawing/2014/main" id="{655434DA-8E4A-52DF-DF43-9896044A2C5B}"/>
              </a:ext>
            </a:extLst>
          </p:cNvPr>
          <p:cNvGraphicFramePr>
            <a:graphicFrameLocks noGrp="1"/>
          </p:cNvGraphicFramePr>
          <p:nvPr>
            <p:extLst>
              <p:ext uri="{D42A27DB-BD31-4B8C-83A1-F6EECF244321}">
                <p14:modId xmlns:p14="http://schemas.microsoft.com/office/powerpoint/2010/main" val="3496800183"/>
              </p:ext>
            </p:extLst>
          </p:nvPr>
        </p:nvGraphicFramePr>
        <p:xfrm>
          <a:off x="6305199" y="3923883"/>
          <a:ext cx="5474531" cy="2679065"/>
        </p:xfrm>
        <a:graphic>
          <a:graphicData uri="http://schemas.openxmlformats.org/drawingml/2006/table">
            <a:tbl>
              <a:tblPr firstRow="1" bandRow="1">
                <a:tableStyleId>{5C22544A-7EE6-4342-B048-85BDC9FD1C3A}</a:tableStyleId>
              </a:tblPr>
              <a:tblGrid>
                <a:gridCol w="4100741">
                  <a:extLst>
                    <a:ext uri="{9D8B030D-6E8A-4147-A177-3AD203B41FA5}">
                      <a16:colId xmlns:a16="http://schemas.microsoft.com/office/drawing/2014/main" val="500186020"/>
                    </a:ext>
                  </a:extLst>
                </a:gridCol>
                <a:gridCol w="1373790">
                  <a:extLst>
                    <a:ext uri="{9D8B030D-6E8A-4147-A177-3AD203B41FA5}">
                      <a16:colId xmlns:a16="http://schemas.microsoft.com/office/drawing/2014/main" val="977659155"/>
                    </a:ext>
                  </a:extLst>
                </a:gridCol>
              </a:tblGrid>
              <a:tr h="285750">
                <a:tc gridSpan="2">
                  <a:txBody>
                    <a:bodyPr/>
                    <a:lstStyle/>
                    <a:p>
                      <a:pPr lvl="0" algn="ctr">
                        <a:lnSpc>
                          <a:spcPct val="100000"/>
                        </a:lnSpc>
                        <a:spcBef>
                          <a:spcPts val="0"/>
                        </a:spcBef>
                        <a:spcAft>
                          <a:spcPts val="0"/>
                        </a:spcAft>
                        <a:buNone/>
                      </a:pPr>
                      <a:r>
                        <a:rPr lang="en-US" sz="1400" b="1" i="0" u="none" strike="noStrike" noProof="0">
                          <a:solidFill>
                            <a:srgbClr val="FFFFFF"/>
                          </a:solidFill>
                          <a:effectLst/>
                          <a:latin typeface="Aptos"/>
                        </a:rPr>
                        <a:t>3.4.3 Target Intelligence Level (after receiving MDSG-MFG support)</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2052596535"/>
                  </a:ext>
                </a:extLst>
              </a:tr>
              <a:tr h="285750">
                <a:tc>
                  <a:txBody>
                    <a:bodyPr/>
                    <a:lstStyle/>
                    <a:p>
                      <a:pPr algn="ctr" fontAlgn="base">
                        <a:lnSpc>
                          <a:spcPts val="1650"/>
                        </a:lnSpc>
                        <a:buNone/>
                      </a:pPr>
                      <a:r>
                        <a:rPr lang="en-US" sz="1400" b="1" i="0">
                          <a:solidFill>
                            <a:srgbClr val="FFFFFF"/>
                          </a:solidFill>
                          <a:effectLst/>
                          <a:latin typeface="Aptos"/>
                        </a:rPr>
                        <a:t>Level</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One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1: Data Generation &amp; Visualization</a:t>
                      </a:r>
                      <a:r>
                        <a:rPr lang="en-MY" sz="1400" b="0" i="0" u="none" strike="noStrike" noProof="0">
                          <a:solidFill>
                            <a:srgbClr val="FFFFFF"/>
                          </a:solidFill>
                          <a:effectLst/>
                          <a:latin typeface="Aptos"/>
                        </a:rPr>
                        <a:t>          </a:t>
                      </a:r>
                      <a:endParaRPr lang="en-US" sz="1400">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2: Digitally Connected System &amp; Monitoring</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285750">
                <a:tc>
                  <a:txBody>
                    <a:bodyPr/>
                    <a:lstStyle/>
                    <a:p>
                      <a:pPr marL="0" marR="0" lvl="0" indent="0" algn="l">
                        <a:lnSpc>
                          <a:spcPts val="1650"/>
                        </a:lnSpc>
                        <a:buNone/>
                      </a:pPr>
                      <a:r>
                        <a:rPr lang="en-MY" sz="1400" b="1" i="0" u="none" strike="noStrike" noProof="0">
                          <a:solidFill>
                            <a:srgbClr val="FFFFFF"/>
                          </a:solidFill>
                          <a:effectLst/>
                          <a:latin typeface="Aptos"/>
                        </a:rPr>
                        <a:t>Level 3: Data Analysis &amp; Predictive Model</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4: AI-Driven Optimization &amp; Autonomous Control</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bl>
          </a:graphicData>
        </a:graphic>
      </p:graphicFrame>
      <p:sp>
        <p:nvSpPr>
          <p:cNvPr id="8" name="TextBox 6">
            <a:extLst>
              <a:ext uri="{FF2B5EF4-FFF2-40B4-BE49-F238E27FC236}">
                <a16:creationId xmlns:a16="http://schemas.microsoft.com/office/drawing/2014/main" id="{81C96DD5-8240-B96F-3E78-CB14082507A1}"/>
              </a:ext>
            </a:extLst>
          </p:cNvPr>
          <p:cNvSpPr txBox="1"/>
          <p:nvPr/>
        </p:nvSpPr>
        <p:spPr>
          <a:xfrm>
            <a:off x="4783271" y="-758"/>
            <a:ext cx="2744921"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a:t>
            </a:r>
            <a:r>
              <a:rPr lang="en-US" sz="1600" b="1">
                <a:solidFill>
                  <a:srgbClr val="00B050"/>
                </a:solidFill>
                <a:ea typeface="+mn-lt"/>
                <a:cs typeface="+mn-lt"/>
              </a:rPr>
              <a:t>1.5 min)</a:t>
            </a:r>
            <a:endParaRPr lang="en-US" b="1">
              <a:solidFill>
                <a:srgbClr val="000000"/>
              </a:solidFill>
              <a:ea typeface="SimSun"/>
              <a:cs typeface="Arial" panose="020B0604020202020204"/>
            </a:endParaRPr>
          </a:p>
        </p:txBody>
      </p:sp>
    </p:spTree>
    <p:extLst>
      <p:ext uri="{BB962C8B-B14F-4D97-AF65-F5344CB8AC3E}">
        <p14:creationId xmlns:p14="http://schemas.microsoft.com/office/powerpoint/2010/main" val="2475964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48099-0CD5-B141-82F5-99F90FA467C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01775C5-D77D-69D0-89D2-1802BDAF10CF}"/>
              </a:ext>
            </a:extLst>
          </p:cNvPr>
          <p:cNvSpPr>
            <a:spLocks noGrp="1"/>
          </p:cNvSpPr>
          <p:nvPr>
            <p:ph type="title"/>
          </p:nvPr>
        </p:nvSpPr>
        <p:spPr>
          <a:xfrm>
            <a:off x="838200" y="1537942"/>
            <a:ext cx="10515600" cy="1308776"/>
          </a:xfrm>
        </p:spPr>
        <p:txBody>
          <a:bodyPr lIns="91440" tIns="45720" rIns="91440" bIns="45720" anchor="t"/>
          <a:lstStyle/>
          <a:p>
            <a:r>
              <a:rPr lang="en-US" b="1">
                <a:latin typeface="Arial"/>
                <a:cs typeface="Arial"/>
              </a:rPr>
              <a:t>SECTION 1 — Company Profile &amp; Company Financial Strength</a:t>
            </a:r>
          </a:p>
        </p:txBody>
      </p:sp>
      <p:sp>
        <p:nvSpPr>
          <p:cNvPr id="5" name="Subtitle 4">
            <a:extLst>
              <a:ext uri="{FF2B5EF4-FFF2-40B4-BE49-F238E27FC236}">
                <a16:creationId xmlns:a16="http://schemas.microsoft.com/office/drawing/2014/main" id="{4F90E8BA-477A-552C-9884-660CDD06E0BA}"/>
              </a:ext>
            </a:extLst>
          </p:cNvPr>
          <p:cNvSpPr>
            <a:spLocks noGrp="1"/>
          </p:cNvSpPr>
          <p:nvPr>
            <p:ph type="subTitle" idx="1"/>
          </p:nvPr>
        </p:nvSpPr>
        <p:spPr>
          <a:xfrm>
            <a:off x="838200" y="3166615"/>
            <a:ext cx="9144000" cy="3253207"/>
          </a:xfrm>
        </p:spPr>
        <p:txBody>
          <a:bodyPr lIns="91440" tIns="45720" rIns="91440" bIns="45720" anchor="t"/>
          <a:lstStyle/>
          <a:p>
            <a:r>
              <a:rPr lang="en-MY" sz="1000" b="1" u="sng">
                <a:latin typeface="Aptos"/>
                <a:cs typeface="Arial"/>
              </a:rPr>
              <a:t>Description</a:t>
            </a:r>
            <a:endParaRPr lang="en-US" sz="1000" b="1" u="sng">
              <a:latin typeface="Aptos"/>
              <a:cs typeface="Arial"/>
            </a:endParaRPr>
          </a:p>
          <a:p>
            <a:r>
              <a:rPr lang="en-MY" sz="1000">
                <a:latin typeface="Aptos"/>
                <a:cs typeface="Arial"/>
              </a:rPr>
              <a:t>Presents the </a:t>
            </a:r>
            <a:r>
              <a:rPr lang="en-MY" sz="1000" b="1">
                <a:latin typeface="Aptos"/>
                <a:cs typeface="Arial"/>
              </a:rPr>
              <a:t>company background, company financial health, and company funding capability</a:t>
            </a:r>
            <a:r>
              <a:rPr lang="en-MY" sz="1000">
                <a:latin typeface="Aptos"/>
                <a:cs typeface="Arial"/>
              </a:rPr>
              <a:t> to demonstrate credibility and ability to co-invest in this project.</a:t>
            </a:r>
            <a:endParaRPr lang="en-US" sz="1000">
              <a:latin typeface="Aptos"/>
            </a:endParaRPr>
          </a:p>
          <a:p>
            <a:endParaRPr lang="en-MY" sz="1000">
              <a:latin typeface="Aptos"/>
              <a:cs typeface="Arial"/>
            </a:endParaRPr>
          </a:p>
          <a:p>
            <a:r>
              <a:rPr lang="en-MY" sz="1000" b="1" u="sng">
                <a:latin typeface="Aptos"/>
                <a:cs typeface="Arial"/>
              </a:rPr>
              <a:t>User Guide</a:t>
            </a:r>
            <a:endParaRPr lang="en-MY" sz="1000" b="1" u="sng">
              <a:latin typeface="Aptos"/>
            </a:endParaRPr>
          </a:p>
          <a:p>
            <a:pPr marL="285750" indent="-285750">
              <a:buFont typeface="Arial" panose="020B0604020202020204" pitchFamily="34" charset="0"/>
              <a:buChar char="•"/>
            </a:pPr>
            <a:r>
              <a:rPr lang="en-MY" sz="1000">
                <a:latin typeface="Aptos"/>
                <a:cs typeface="Arial"/>
              </a:rPr>
              <a:t>Clearly show:</a:t>
            </a:r>
            <a:endParaRPr lang="en-US" sz="1000">
              <a:latin typeface="Aptos"/>
            </a:endParaRPr>
          </a:p>
          <a:p>
            <a:pPr marL="742950" lvl="1" indent="-285750" algn="l">
              <a:buFont typeface="Courier New" panose="020B0604020202020204" pitchFamily="34" charset="0"/>
              <a:buChar char="o"/>
            </a:pPr>
            <a:r>
              <a:rPr lang="en-MY" sz="1000">
                <a:latin typeface="Aptos"/>
                <a:cs typeface="Arial"/>
              </a:rPr>
              <a:t>Business background and focus</a:t>
            </a:r>
            <a:endParaRPr lang="en-US" sz="1000">
              <a:latin typeface="Aptos"/>
            </a:endParaRPr>
          </a:p>
          <a:p>
            <a:pPr marL="742950" lvl="1" indent="-285750" algn="l">
              <a:buFont typeface="Courier New" panose="020B0604020202020204" pitchFamily="34" charset="0"/>
              <a:buChar char="o"/>
            </a:pPr>
            <a:r>
              <a:rPr lang="en-MY" sz="1000">
                <a:latin typeface="Aptos"/>
                <a:cs typeface="Arial"/>
              </a:rPr>
              <a:t>Financial stability (profitability, growth if available)</a:t>
            </a:r>
            <a:endParaRPr lang="en-US" sz="1000">
              <a:latin typeface="Aptos"/>
            </a:endParaRPr>
          </a:p>
          <a:p>
            <a:pPr marL="285750" indent="-285750">
              <a:buFont typeface="Arial" panose="020B0604020202020204" pitchFamily="34" charset="0"/>
              <a:buChar char="•"/>
            </a:pPr>
            <a:r>
              <a:rPr lang="en-MY" sz="1000">
                <a:latin typeface="Aptos"/>
                <a:cs typeface="Arial"/>
              </a:rPr>
              <a:t>Be </a:t>
            </a:r>
            <a:r>
              <a:rPr lang="en-MY" sz="1000" b="1">
                <a:latin typeface="Aptos"/>
                <a:cs typeface="Arial"/>
              </a:rPr>
              <a:t>transparent and realistic</a:t>
            </a:r>
            <a:r>
              <a:rPr lang="en-MY" sz="1000">
                <a:latin typeface="Aptos"/>
                <a:cs typeface="Arial"/>
              </a:rPr>
              <a:t> — panels look for “ability to fund”</a:t>
            </a:r>
            <a:endParaRPr lang="en-MY" sz="1000">
              <a:latin typeface="Aptos"/>
            </a:endParaRPr>
          </a:p>
        </p:txBody>
      </p:sp>
    </p:spTree>
    <p:extLst>
      <p:ext uri="{BB962C8B-B14F-4D97-AF65-F5344CB8AC3E}">
        <p14:creationId xmlns:p14="http://schemas.microsoft.com/office/powerpoint/2010/main" val="2204727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A40C4-7998-8007-E0F0-C33E2231E1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04D21F-21A6-0635-6DA8-E5877019F828}"/>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1.1 Company Overview</a:t>
            </a:r>
            <a:endParaRPr lang="en-US"/>
          </a:p>
        </p:txBody>
      </p:sp>
      <p:sp>
        <p:nvSpPr>
          <p:cNvPr id="4" name="Slide Number Placeholder 3">
            <a:extLst>
              <a:ext uri="{FF2B5EF4-FFF2-40B4-BE49-F238E27FC236}">
                <a16:creationId xmlns:a16="http://schemas.microsoft.com/office/drawing/2014/main" id="{41CA7068-9920-8322-BD3F-20D61DF92371}"/>
              </a:ext>
            </a:extLst>
          </p:cNvPr>
          <p:cNvSpPr>
            <a:spLocks noGrp="1"/>
          </p:cNvSpPr>
          <p:nvPr>
            <p:ph type="sldNum" sz="quarter" idx="12"/>
          </p:nvPr>
        </p:nvSpPr>
        <p:spPr/>
        <p:txBody>
          <a:bodyPr/>
          <a:lstStyle/>
          <a:p>
            <a:fld id="{AF3AB783-08A3-C047-8A9E-D72AFDBF4A9F}" type="slidenum">
              <a:rPr lang="en-US" smtClean="0"/>
              <a:pPr/>
              <a:t>6</a:t>
            </a:fld>
            <a:endParaRPr lang="en-US"/>
          </a:p>
        </p:txBody>
      </p:sp>
      <p:graphicFrame>
        <p:nvGraphicFramePr>
          <p:cNvPr id="7" name="Table 6">
            <a:extLst>
              <a:ext uri="{FF2B5EF4-FFF2-40B4-BE49-F238E27FC236}">
                <a16:creationId xmlns:a16="http://schemas.microsoft.com/office/drawing/2014/main" id="{901FA1FD-BAC7-DAA5-F8D4-AA4AA2A8B5A1}"/>
              </a:ext>
            </a:extLst>
          </p:cNvPr>
          <p:cNvGraphicFramePr>
            <a:graphicFrameLocks noGrp="1"/>
          </p:cNvGraphicFramePr>
          <p:nvPr>
            <p:extLst>
              <p:ext uri="{D42A27DB-BD31-4B8C-83A1-F6EECF244321}">
                <p14:modId xmlns:p14="http://schemas.microsoft.com/office/powerpoint/2010/main" val="2767946116"/>
              </p:ext>
            </p:extLst>
          </p:nvPr>
        </p:nvGraphicFramePr>
        <p:xfrm>
          <a:off x="494210" y="873079"/>
          <a:ext cx="11207930" cy="125983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rPr>
                        <a:t>1.1.1 </a:t>
                      </a:r>
                      <a:r>
                        <a:rPr lang="en-US" sz="1400" b="1" i="0" u="none" strike="noStrike" noProof="0">
                          <a:solidFill>
                            <a:schemeClr val="bg1"/>
                          </a:solidFill>
                          <a:latin typeface="Aptos"/>
                          <a:cs typeface="Arial"/>
                        </a:rPr>
                        <a:t>Background &amp; Years in Operation</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40">
                <a:tc>
                  <a:txBody>
                    <a:bodyPr/>
                    <a:lstStyle/>
                    <a:p>
                      <a:pPr lvl="0">
                        <a:buNone/>
                      </a:pPr>
                      <a:r>
                        <a:rPr lang="en-US" sz="1400" b="1" i="0" u="none" strike="noStrike" noProof="0">
                          <a:solidFill>
                            <a:schemeClr val="bg1"/>
                          </a:solidFill>
                          <a:latin typeface="Aptos"/>
                        </a:rPr>
                        <a:t>Provide a brief introduction of the company</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year established, core business focus</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rPr>
                        <a:t>Indicate number of years in operation and key milestones achieved (if any)</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25345751"/>
                  </a:ext>
                </a:extLst>
              </a:tr>
            </a:tbl>
          </a:graphicData>
        </a:graphic>
      </p:graphicFrame>
      <p:graphicFrame>
        <p:nvGraphicFramePr>
          <p:cNvPr id="8" name="Table 7">
            <a:extLst>
              <a:ext uri="{FF2B5EF4-FFF2-40B4-BE49-F238E27FC236}">
                <a16:creationId xmlns:a16="http://schemas.microsoft.com/office/drawing/2014/main" id="{D5D6B61E-417D-C5B3-2159-9063F909392E}"/>
              </a:ext>
            </a:extLst>
          </p:cNvPr>
          <p:cNvGraphicFramePr>
            <a:graphicFrameLocks noGrp="1"/>
          </p:cNvGraphicFramePr>
          <p:nvPr>
            <p:extLst>
              <p:ext uri="{D42A27DB-BD31-4B8C-83A1-F6EECF244321}">
                <p14:modId xmlns:p14="http://schemas.microsoft.com/office/powerpoint/2010/main" val="1240771962"/>
              </p:ext>
            </p:extLst>
          </p:nvPr>
        </p:nvGraphicFramePr>
        <p:xfrm>
          <a:off x="494209" y="2332813"/>
          <a:ext cx="11207930" cy="199135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lnSpc>
                          <a:spcPct val="100000"/>
                        </a:lnSpc>
                        <a:spcBef>
                          <a:spcPts val="0"/>
                        </a:spcBef>
                        <a:spcAft>
                          <a:spcPts val="0"/>
                        </a:spcAft>
                        <a:buNone/>
                      </a:pPr>
                      <a:r>
                        <a:rPr lang="en-US" sz="1400" b="1" i="0" u="none" strike="noStrike" noProof="0">
                          <a:solidFill>
                            <a:schemeClr val="bg1"/>
                          </a:solidFill>
                          <a:latin typeface="Aptos"/>
                        </a:rPr>
                        <a:t>1.1.2 </a:t>
                      </a:r>
                      <a:r>
                        <a:rPr lang="en-US" sz="1400" b="1" i="0" u="none" strike="noStrike" noProof="0">
                          <a:solidFill>
                            <a:schemeClr val="bg1"/>
                          </a:solidFill>
                          <a:latin typeface="Aptos"/>
                          <a:cs typeface="Arial"/>
                        </a:rPr>
                        <a:t>Core Offerings (Smart Manufacturing Relevance)</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40">
                <a:tc>
                  <a:txBody>
                    <a:bodyPr/>
                    <a:lstStyle/>
                    <a:p>
                      <a:pPr lvl="0">
                        <a:buNone/>
                      </a:pPr>
                      <a:r>
                        <a:rPr lang="en-US" sz="1400" b="1" i="0" u="none" strike="noStrike" noProof="0">
                          <a:solidFill>
                            <a:schemeClr val="bg1"/>
                          </a:solidFill>
                          <a:latin typeface="Aptos"/>
                          <a:cs typeface="Arial"/>
                        </a:rPr>
                        <a:t>Describe the company’s main products or services, particularly in relation to manufacturing solutions and/or digital solutions</a:t>
                      </a:r>
                      <a:endParaRPr lang="en-US" sz="1400" b="1">
                        <a:solidFill>
                          <a:schemeClr val="bg1"/>
                        </a:solidFill>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&lt;please insert&gt;</a:t>
                      </a:r>
                      <a:endParaRPr lang="en-US" sz="1400" i="0" u="none" strike="noStrike" noProof="0">
                        <a:latin typeface="Aptos"/>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cs typeface="Arial"/>
                        </a:rPr>
                        <a:t>Highlight relevant technologies or expertise</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AI, IoT, data analytics, automation</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noFill/>
                  </a:tcPr>
                </a:tc>
                <a:extLst>
                  <a:ext uri="{0D108BD9-81ED-4DB2-BD59-A6C34878D82A}">
                    <a16:rowId xmlns:a16="http://schemas.microsoft.com/office/drawing/2014/main" val="325345751"/>
                  </a:ext>
                </a:extLst>
              </a:tr>
              <a:tr h="370839">
                <a:tc>
                  <a:txBody>
                    <a:bodyPr/>
                    <a:lstStyle/>
                    <a:p>
                      <a:pPr lvl="0">
                        <a:buNone/>
                      </a:pPr>
                      <a:r>
                        <a:rPr lang="en-US" sz="1400" b="1" i="0" u="none" strike="noStrike" noProof="0">
                          <a:solidFill>
                            <a:schemeClr val="bg1"/>
                          </a:solidFill>
                          <a:latin typeface="Aptos"/>
                        </a:rPr>
                        <a:t>Explain how these offerings support or enhance manufacturing operations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marL="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3645289473"/>
                  </a:ext>
                </a:extLst>
              </a:tr>
            </a:tbl>
          </a:graphicData>
        </a:graphic>
      </p:graphicFrame>
      <p:sp>
        <p:nvSpPr>
          <p:cNvPr id="3" name="TextBox 6">
            <a:extLst>
              <a:ext uri="{FF2B5EF4-FFF2-40B4-BE49-F238E27FC236}">
                <a16:creationId xmlns:a16="http://schemas.microsoft.com/office/drawing/2014/main" id="{81C8DB82-91AB-4ACC-9EE6-D17B893DCE43}"/>
              </a:ext>
            </a:extLst>
          </p:cNvPr>
          <p:cNvSpPr txBox="1"/>
          <p:nvPr/>
        </p:nvSpPr>
        <p:spPr>
          <a:xfrm>
            <a:off x="4902620" y="-758"/>
            <a:ext cx="2396053"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a:t>
            </a:r>
            <a:r>
              <a:rPr lang="en-US" sz="1600" b="1">
                <a:solidFill>
                  <a:srgbClr val="00B050"/>
                </a:solidFill>
                <a:ea typeface="+mn-lt"/>
                <a:cs typeface="+mn-lt"/>
              </a:rPr>
              <a:t>1 min)</a:t>
            </a:r>
            <a:endParaRPr lang="en-US" b="1">
              <a:ea typeface="+mn-lt"/>
              <a:cs typeface="+mn-lt"/>
            </a:endParaRPr>
          </a:p>
        </p:txBody>
      </p:sp>
    </p:spTree>
    <p:extLst>
      <p:ext uri="{BB962C8B-B14F-4D97-AF65-F5344CB8AC3E}">
        <p14:creationId xmlns:p14="http://schemas.microsoft.com/office/powerpoint/2010/main" val="14640353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388ABC2-C9BF-F016-38B8-25887911C83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83CCB51-08F0-4759-EAC2-42134E83B102}"/>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1.2 Financial Position</a:t>
            </a:r>
            <a:endParaRPr lang="en-US" b="1"/>
          </a:p>
        </p:txBody>
      </p:sp>
      <p:sp>
        <p:nvSpPr>
          <p:cNvPr id="5" name="Slide Number Placeholder 8">
            <a:extLst>
              <a:ext uri="{FF2B5EF4-FFF2-40B4-BE49-F238E27FC236}">
                <a16:creationId xmlns:a16="http://schemas.microsoft.com/office/drawing/2014/main" id="{3666024A-5987-7734-A430-37BF73444E3E}"/>
              </a:ext>
            </a:extLst>
          </p:cNvPr>
          <p:cNvSpPr>
            <a:spLocks noGrp="1"/>
          </p:cNvSpPr>
          <p:nvPr>
            <p:ph type="sldNum" sz="quarter" idx="12"/>
          </p:nvPr>
        </p:nvSpPr>
        <p:spPr>
          <a:xfrm>
            <a:off x="10700950" y="875679"/>
            <a:ext cx="1342255"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3AB783-08A3-C047-8A9E-D72AFDBF4A9F}" type="slidenum">
              <a:rPr kumimoji="0" lang="en-US" sz="1200" b="0" i="0" u="none" strike="noStrike" kern="1200" cap="none" spc="0" normalizeH="0" baseline="0" noProof="0" smtClean="0">
                <a:ln>
                  <a:noFill/>
                </a:ln>
                <a:solidFill>
                  <a:srgbClr val="F8F8F8">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F8F8F8">
                  <a:lumMod val="75000"/>
                </a:srgbClr>
              </a:solidFill>
              <a:effectLst/>
              <a:uLnTx/>
              <a:uFillTx/>
              <a:latin typeface="Arial" panose="020B0604020202020204"/>
              <a:ea typeface="+mn-ea"/>
              <a:cs typeface="+mn-cs"/>
            </a:endParaRPr>
          </a:p>
        </p:txBody>
      </p:sp>
      <p:graphicFrame>
        <p:nvGraphicFramePr>
          <p:cNvPr id="4" name="Table 3">
            <a:extLst>
              <a:ext uri="{FF2B5EF4-FFF2-40B4-BE49-F238E27FC236}">
                <a16:creationId xmlns:a16="http://schemas.microsoft.com/office/drawing/2014/main" id="{C4D83186-E67E-7F39-5C1D-1CF22C3103A3}"/>
              </a:ext>
            </a:extLst>
          </p:cNvPr>
          <p:cNvGraphicFramePr>
            <a:graphicFrameLocks noGrp="1"/>
          </p:cNvGraphicFramePr>
          <p:nvPr>
            <p:extLst>
              <p:ext uri="{D42A27DB-BD31-4B8C-83A1-F6EECF244321}">
                <p14:modId xmlns:p14="http://schemas.microsoft.com/office/powerpoint/2010/main" val="121315288"/>
              </p:ext>
            </p:extLst>
          </p:nvPr>
        </p:nvGraphicFramePr>
        <p:xfrm>
          <a:off x="473363" y="877454"/>
          <a:ext cx="11308579" cy="5558023"/>
        </p:xfrm>
        <a:graphic>
          <a:graphicData uri="http://schemas.openxmlformats.org/drawingml/2006/table">
            <a:tbl>
              <a:tblPr>
                <a:tableStyleId>{5C22544A-7EE6-4342-B048-85BDC9FD1C3A}</a:tableStyleId>
              </a:tblPr>
              <a:tblGrid>
                <a:gridCol w="2787867">
                  <a:extLst>
                    <a:ext uri="{9D8B030D-6E8A-4147-A177-3AD203B41FA5}">
                      <a16:colId xmlns:a16="http://schemas.microsoft.com/office/drawing/2014/main" val="2320321670"/>
                    </a:ext>
                  </a:extLst>
                </a:gridCol>
                <a:gridCol w="4260356">
                  <a:extLst>
                    <a:ext uri="{9D8B030D-6E8A-4147-A177-3AD203B41FA5}">
                      <a16:colId xmlns:a16="http://schemas.microsoft.com/office/drawing/2014/main" val="4009353884"/>
                    </a:ext>
                  </a:extLst>
                </a:gridCol>
                <a:gridCol w="4260356">
                  <a:extLst>
                    <a:ext uri="{9D8B030D-6E8A-4147-A177-3AD203B41FA5}">
                      <a16:colId xmlns:a16="http://schemas.microsoft.com/office/drawing/2014/main" val="2656067495"/>
                    </a:ext>
                  </a:extLst>
                </a:gridCol>
              </a:tblGrid>
              <a:tr h="329221">
                <a:tc>
                  <a:txBody>
                    <a:bodyPr/>
                    <a:lstStyle/>
                    <a:p>
                      <a:pPr algn="ctr" fontAlgn="ctr"/>
                      <a:r>
                        <a:rPr lang="en-MY" sz="1200" b="1" u="none" strike="noStrike">
                          <a:solidFill>
                            <a:schemeClr val="bg1"/>
                          </a:solidFill>
                          <a:effectLst/>
                          <a:latin typeface="Aptos"/>
                        </a:rPr>
                        <a:t>Item</a:t>
                      </a:r>
                      <a:endParaRPr lang="en-MY" sz="1200" b="1" i="0" u="none" strike="noStrike">
                        <a:solidFill>
                          <a:schemeClr val="bg1"/>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ctr" fontAlgn="ctr"/>
                      <a:r>
                        <a:rPr lang="en-MY" sz="1200" b="1" u="none" strike="noStrike">
                          <a:solidFill>
                            <a:schemeClr val="bg1"/>
                          </a:solidFill>
                          <a:effectLst/>
                          <a:latin typeface="Aptos"/>
                        </a:rPr>
                        <a:t>Latest Management Account (</a:t>
                      </a:r>
                      <a:r>
                        <a:rPr lang="en-MY" sz="1200" b="1" u="none" strike="noStrike">
                          <a:solidFill>
                            <a:schemeClr val="tx1"/>
                          </a:solidFill>
                          <a:effectLst/>
                          <a:highlight>
                            <a:srgbClr val="FFFF00"/>
                          </a:highlight>
                          <a:latin typeface="Aptos"/>
                        </a:rPr>
                        <a:t>Please indicate year</a:t>
                      </a:r>
                      <a:r>
                        <a:rPr lang="en-MY" sz="1200" b="1" u="none" strike="noStrike">
                          <a:solidFill>
                            <a:schemeClr val="bg1"/>
                          </a:solidFill>
                          <a:effectLst/>
                          <a:latin typeface="Aptos"/>
                        </a:rPr>
                        <a:t>)</a:t>
                      </a:r>
                      <a:endParaRPr lang="en-MY" sz="1200" b="1" i="0" u="none" strike="noStrike">
                        <a:solidFill>
                          <a:schemeClr val="bg1"/>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ctr" fontAlgn="ctr"/>
                      <a:r>
                        <a:rPr lang="en-US" sz="1200" b="1" u="none" strike="noStrike">
                          <a:solidFill>
                            <a:schemeClr val="bg1"/>
                          </a:solidFill>
                          <a:effectLst/>
                          <a:latin typeface="Aptos"/>
                        </a:rPr>
                        <a:t>Latest Audited Account (</a:t>
                      </a:r>
                      <a:r>
                        <a:rPr lang="en-US" sz="1200" b="1" u="none" strike="noStrike">
                          <a:solidFill>
                            <a:schemeClr val="tx1"/>
                          </a:solidFill>
                          <a:effectLst/>
                          <a:highlight>
                            <a:srgbClr val="FFFF00"/>
                          </a:highlight>
                          <a:latin typeface="Aptos"/>
                        </a:rPr>
                        <a:t>Please indicate year</a:t>
                      </a:r>
                      <a:r>
                        <a:rPr lang="en-US" sz="1200" b="1" u="none" strike="noStrike">
                          <a:solidFill>
                            <a:schemeClr val="bg1"/>
                          </a:solidFill>
                          <a:effectLst/>
                          <a:latin typeface="Aptos"/>
                        </a:rPr>
                        <a:t>)</a:t>
                      </a:r>
                      <a:endParaRPr lang="en-US" sz="1200" b="1" i="0" u="none" strike="noStrike">
                        <a:solidFill>
                          <a:schemeClr val="bg1"/>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extLst>
                  <a:ext uri="{0D108BD9-81ED-4DB2-BD59-A6C34878D82A}">
                    <a16:rowId xmlns:a16="http://schemas.microsoft.com/office/drawing/2014/main" val="1831724004"/>
                  </a:ext>
                </a:extLst>
              </a:tr>
              <a:tr h="290489">
                <a:tc>
                  <a:txBody>
                    <a:bodyPr/>
                    <a:lstStyle/>
                    <a:p>
                      <a:pPr lvl="0" algn="l" fontAlgn="ctr">
                        <a:lnSpc>
                          <a:spcPct val="100000"/>
                        </a:lnSpc>
                      </a:pPr>
                      <a:r>
                        <a:rPr lang="en-MY" sz="1200" u="none" strike="noStrike">
                          <a:effectLst/>
                          <a:latin typeface="Aptos"/>
                        </a:rPr>
                        <a:t>Total Local Sales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514097255"/>
                  </a:ext>
                </a:extLst>
              </a:tr>
              <a:tr h="290489">
                <a:tc>
                  <a:txBody>
                    <a:bodyPr/>
                    <a:lstStyle/>
                    <a:p>
                      <a:pPr lvl="0" algn="l" fontAlgn="ctr">
                        <a:lnSpc>
                          <a:spcPct val="100000"/>
                        </a:lnSpc>
                      </a:pPr>
                      <a:r>
                        <a:rPr lang="en-MY" sz="1200" u="none" strike="noStrike">
                          <a:effectLst/>
                          <a:latin typeface="Aptos"/>
                        </a:rPr>
                        <a:t>Total Export Sales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190411431"/>
                  </a:ext>
                </a:extLst>
              </a:tr>
              <a:tr h="290489">
                <a:tc>
                  <a:txBody>
                    <a:bodyPr/>
                    <a:lstStyle/>
                    <a:p>
                      <a:pPr lvl="0" algn="l" fontAlgn="ctr">
                        <a:lnSpc>
                          <a:spcPct val="100000"/>
                        </a:lnSpc>
                      </a:pPr>
                      <a:r>
                        <a:rPr lang="en-MY" sz="1200" u="none" strike="noStrike">
                          <a:effectLst/>
                          <a:latin typeface="Aptos"/>
                        </a:rPr>
                        <a:t>Total Operational Expenditure</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134916736"/>
                  </a:ext>
                </a:extLst>
              </a:tr>
              <a:tr h="290489">
                <a:tc>
                  <a:txBody>
                    <a:bodyPr/>
                    <a:lstStyle/>
                    <a:p>
                      <a:pPr lvl="0" algn="l" fontAlgn="ctr">
                        <a:lnSpc>
                          <a:spcPct val="100000"/>
                        </a:lnSpc>
                      </a:pPr>
                      <a:r>
                        <a:rPr lang="en-MY" sz="1200" u="none" strike="noStrike">
                          <a:effectLst/>
                          <a:latin typeface="Aptos"/>
                        </a:rPr>
                        <a:t>Total Capital Expenditure</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4564526"/>
                  </a:ext>
                </a:extLst>
              </a:tr>
              <a:tr h="290489">
                <a:tc>
                  <a:txBody>
                    <a:bodyPr/>
                    <a:lstStyle/>
                    <a:p>
                      <a:pPr lvl="0" algn="l" fontAlgn="ctr">
                        <a:lnSpc>
                          <a:spcPct val="100000"/>
                        </a:lnSpc>
                      </a:pPr>
                      <a:r>
                        <a:rPr lang="en-US" sz="1200" u="none" strike="noStrike">
                          <a:effectLst/>
                          <a:latin typeface="Aptos"/>
                        </a:rPr>
                        <a:t>Total Profit / (Loss) Before Tax</a:t>
                      </a:r>
                      <a:endParaRPr lang="en-US"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714084188"/>
                  </a:ext>
                </a:extLst>
              </a:tr>
              <a:tr h="290489">
                <a:tc>
                  <a:txBody>
                    <a:bodyPr/>
                    <a:lstStyle/>
                    <a:p>
                      <a:pPr lvl="0" algn="l" fontAlgn="ctr">
                        <a:lnSpc>
                          <a:spcPct val="100000"/>
                        </a:lnSpc>
                      </a:pPr>
                      <a:r>
                        <a:rPr lang="en-MY" sz="1200" u="none" strike="noStrike">
                          <a:effectLst/>
                          <a:latin typeface="Aptos"/>
                        </a:rPr>
                        <a:t>Total R&amp;D Spending</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175882384"/>
                  </a:ext>
                </a:extLst>
              </a:tr>
              <a:tr h="290489">
                <a:tc>
                  <a:txBody>
                    <a:bodyPr/>
                    <a:lstStyle/>
                    <a:p>
                      <a:pPr lvl="0" algn="l" fontAlgn="ctr">
                        <a:lnSpc>
                          <a:spcPct val="100000"/>
                        </a:lnSpc>
                      </a:pPr>
                      <a:r>
                        <a:rPr lang="en-MY" sz="1200" u="none" strike="noStrike">
                          <a:effectLst/>
                          <a:latin typeface="Aptos"/>
                        </a:rPr>
                        <a:t>Outstanding Account Receivables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775169556"/>
                  </a:ext>
                </a:extLst>
              </a:tr>
              <a:tr h="290489">
                <a:tc>
                  <a:txBody>
                    <a:bodyPr/>
                    <a:lstStyle/>
                    <a:p>
                      <a:pPr lvl="0" algn="l" fontAlgn="ctr">
                        <a:lnSpc>
                          <a:spcPct val="100000"/>
                        </a:lnSpc>
                      </a:pPr>
                      <a:r>
                        <a:rPr lang="en-MY" sz="1200" u="none" strike="noStrike">
                          <a:effectLst/>
                          <a:latin typeface="Aptos"/>
                        </a:rPr>
                        <a:t>Outstanding Account Payables </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952873040"/>
                  </a:ext>
                </a:extLst>
              </a:tr>
              <a:tr h="290489">
                <a:tc>
                  <a:txBody>
                    <a:bodyPr/>
                    <a:lstStyle/>
                    <a:p>
                      <a:pPr lvl="0" algn="l"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2845486"/>
                  </a:ext>
                </a:extLst>
              </a:tr>
              <a:tr h="290489">
                <a:tc>
                  <a:txBody>
                    <a:bodyPr/>
                    <a:lstStyle/>
                    <a:p>
                      <a:pPr lvl="0" algn="l" fontAlgn="ctr">
                        <a:lnSpc>
                          <a:spcPct val="100000"/>
                        </a:lnSpc>
                      </a:pPr>
                      <a:r>
                        <a:rPr lang="en-MY" sz="1200" u="none" strike="noStrike">
                          <a:effectLst/>
                          <a:latin typeface="Aptos"/>
                        </a:rPr>
                        <a:t>Fixed Assets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856235311"/>
                  </a:ext>
                </a:extLst>
              </a:tr>
              <a:tr h="290489">
                <a:tc>
                  <a:txBody>
                    <a:bodyPr/>
                    <a:lstStyle/>
                    <a:p>
                      <a:pPr lvl="0" algn="l" fontAlgn="ctr">
                        <a:lnSpc>
                          <a:spcPct val="100000"/>
                        </a:lnSpc>
                      </a:pPr>
                      <a:r>
                        <a:rPr lang="en-MY" sz="1200" u="none" strike="noStrike">
                          <a:effectLst/>
                          <a:latin typeface="Aptos"/>
                        </a:rPr>
                        <a:t>Current Assets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141479274"/>
                  </a:ext>
                </a:extLst>
              </a:tr>
              <a:tr h="290489">
                <a:tc>
                  <a:txBody>
                    <a:bodyPr/>
                    <a:lstStyle/>
                    <a:p>
                      <a:pPr lvl="0" algn="l"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lnSpc>
                          <a:spcPct val="100000"/>
                        </a:lnSpc>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60364772"/>
                  </a:ext>
                </a:extLst>
              </a:tr>
              <a:tr h="290489">
                <a:tc>
                  <a:txBody>
                    <a:bodyPr/>
                    <a:lstStyle/>
                    <a:p>
                      <a:pPr lvl="0" algn="l" fontAlgn="ctr">
                        <a:lnSpc>
                          <a:spcPct val="100000"/>
                        </a:lnSpc>
                      </a:pPr>
                      <a:r>
                        <a:rPr lang="en-MY" sz="1200" u="none" strike="noStrike">
                          <a:effectLst/>
                          <a:latin typeface="Aptos"/>
                        </a:rPr>
                        <a:t>Short-term liabilities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763383395"/>
                  </a:ext>
                </a:extLst>
              </a:tr>
              <a:tr h="290489">
                <a:tc>
                  <a:txBody>
                    <a:bodyPr/>
                    <a:lstStyle/>
                    <a:p>
                      <a:pPr lvl="0" algn="l" fontAlgn="ctr">
                        <a:lnSpc>
                          <a:spcPct val="100000"/>
                        </a:lnSpc>
                      </a:pPr>
                      <a:r>
                        <a:rPr lang="en-MY" sz="1200" u="none" strike="noStrike">
                          <a:effectLst/>
                          <a:latin typeface="Aptos"/>
                        </a:rPr>
                        <a:t>Long-term liabilities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538100550"/>
                  </a:ext>
                </a:extLst>
              </a:tr>
              <a:tr h="290489">
                <a:tc>
                  <a:txBody>
                    <a:bodyPr/>
                    <a:lstStyle/>
                    <a:p>
                      <a:pPr lvl="0" algn="l" fontAlgn="ctr">
                        <a:lnSpc>
                          <a:spcPct val="100000"/>
                        </a:lnSpc>
                      </a:pPr>
                      <a:r>
                        <a:rPr lang="en-MY" sz="1200" u="none" strike="noStrike">
                          <a:effectLst/>
                          <a:latin typeface="Aptos"/>
                        </a:rPr>
                        <a:t>Total liabilities</a:t>
                      </a:r>
                      <a:endParaRPr lang="en-MY" sz="1200" b="0" i="0" u="none" strike="noStrike">
                        <a:solidFill>
                          <a:srgbClr val="000000"/>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highlight>
                            <a:srgbClr val="FFFF00"/>
                          </a:highlight>
                          <a:latin typeface="Aptos"/>
                        </a:rPr>
                        <a:t>&lt;please insert&gt;</a:t>
                      </a:r>
                      <a:endParaRPr lang="en-MY" sz="12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726593758"/>
                  </a:ext>
                </a:extLst>
              </a:tr>
              <a:tr h="290489">
                <a:tc>
                  <a:txBody>
                    <a:bodyPr/>
                    <a:lstStyle/>
                    <a:p>
                      <a:pPr lvl="0" algn="l">
                        <a:lnSpc>
                          <a:spcPct val="100000"/>
                        </a:lnSpc>
                        <a:buNone/>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lgn="ctr" defTabSz="914400">
                        <a:lnSpc>
                          <a:spcPct val="100000"/>
                        </a:lnSpc>
                        <a:buNone/>
                        <a:tabLst/>
                        <a:defRPr/>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lgn="ctr" defTabSz="914400">
                        <a:lnSpc>
                          <a:spcPct val="100000"/>
                        </a:lnSpc>
                        <a:buNone/>
                        <a:tabLst/>
                        <a:defRPr/>
                      </a:pPr>
                      <a:endParaRPr lang="en-MY" sz="1200" b="0" i="0" u="none" strike="noStrike">
                        <a:solidFill>
                          <a:srgbClr val="000000"/>
                        </a:solidFill>
                        <a:effectLst/>
                        <a:latin typeface="Apto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2698690"/>
                  </a:ext>
                </a:extLst>
              </a:tr>
              <a:tr h="290489">
                <a:tc>
                  <a:txBody>
                    <a:bodyPr/>
                    <a:lstStyle/>
                    <a:p>
                      <a:pPr lvl="0" algn="l">
                        <a:lnSpc>
                          <a:spcPct val="100000"/>
                        </a:lnSpc>
                        <a:spcBef>
                          <a:spcPts val="0"/>
                        </a:spcBef>
                        <a:spcAft>
                          <a:spcPts val="0"/>
                        </a:spcAft>
                        <a:buNone/>
                      </a:pPr>
                      <a:r>
                        <a:rPr lang="en-MY" sz="1200" b="0" i="0" u="none" strike="noStrike" noProof="0">
                          <a:effectLst/>
                          <a:latin typeface="Aptos"/>
                          <a:cs typeface="Arial"/>
                        </a:rPr>
                        <a:t>Revenue (last 3 years)</a:t>
                      </a:r>
                      <a:endParaRPr lang="en-US">
                        <a:latin typeface="Aptos"/>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sz="12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sz="12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018294732"/>
                  </a:ext>
                </a:extLst>
              </a:tr>
              <a:tr h="290489">
                <a:tc>
                  <a:txBody>
                    <a:bodyPr/>
                    <a:lstStyle/>
                    <a:p>
                      <a:pPr lvl="0" algn="l">
                        <a:lnSpc>
                          <a:spcPct val="100000"/>
                        </a:lnSpc>
                        <a:spcBef>
                          <a:spcPts val="0"/>
                        </a:spcBef>
                        <a:spcAft>
                          <a:spcPts val="0"/>
                        </a:spcAft>
                        <a:buNone/>
                      </a:pPr>
                      <a:r>
                        <a:rPr lang="en-MY" sz="1200" b="0" i="0" u="none" strike="noStrike" noProof="0">
                          <a:effectLst/>
                          <a:latin typeface="Aptos"/>
                          <a:cs typeface="Arial"/>
                        </a:rPr>
                        <a:t>Profit/Loss (last 3 years)</a:t>
                      </a:r>
                      <a:endParaRPr lang="en-US">
                        <a:latin typeface="Aptos"/>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sz="12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sz="12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1756573555"/>
                  </a:ext>
                </a:extLst>
              </a:tr>
            </a:tbl>
          </a:graphicData>
        </a:graphic>
      </p:graphicFrame>
      <p:sp>
        <p:nvSpPr>
          <p:cNvPr id="6" name="TextBox 6">
            <a:extLst>
              <a:ext uri="{FF2B5EF4-FFF2-40B4-BE49-F238E27FC236}">
                <a16:creationId xmlns:a16="http://schemas.microsoft.com/office/drawing/2014/main" id="{82F0BBF2-7288-0264-EDDF-0ECFA15E13CE}"/>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463901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C4E0467-BA6C-A99F-898D-A4B467761D7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81790A-5A3F-EA91-D70B-9EF784AF8D8A}"/>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1.3 Other Grants / Incentives Received</a:t>
            </a:r>
            <a:endParaRPr lang="en-US" b="1"/>
          </a:p>
        </p:txBody>
      </p:sp>
      <p:sp>
        <p:nvSpPr>
          <p:cNvPr id="5" name="Slide Number Placeholder 8">
            <a:extLst>
              <a:ext uri="{FF2B5EF4-FFF2-40B4-BE49-F238E27FC236}">
                <a16:creationId xmlns:a16="http://schemas.microsoft.com/office/drawing/2014/main" id="{F025A7AD-4E93-8273-4DB3-077B44FA4793}"/>
              </a:ext>
            </a:extLst>
          </p:cNvPr>
          <p:cNvSpPr>
            <a:spLocks noGrp="1"/>
          </p:cNvSpPr>
          <p:nvPr>
            <p:ph type="sldNum" sz="quarter" idx="12"/>
          </p:nvPr>
        </p:nvSpPr>
        <p:spPr>
          <a:xfrm>
            <a:off x="10700950" y="875679"/>
            <a:ext cx="1342255"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3AB783-08A3-C047-8A9E-D72AFDBF4A9F}" type="slidenum">
              <a:rPr kumimoji="0" lang="en-US" sz="1200" b="0" i="0" u="none" strike="noStrike" kern="1200" cap="none" spc="0" normalizeH="0" baseline="0" noProof="0" smtClean="0">
                <a:ln>
                  <a:noFill/>
                </a:ln>
                <a:solidFill>
                  <a:srgbClr val="F8F8F8">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F8F8F8">
                  <a:lumMod val="75000"/>
                </a:srgbClr>
              </a:solidFill>
              <a:effectLst/>
              <a:uLnTx/>
              <a:uFillTx/>
              <a:latin typeface="Arial" panose="020B0604020202020204"/>
              <a:ea typeface="+mn-ea"/>
              <a:cs typeface="+mn-cs"/>
            </a:endParaRPr>
          </a:p>
        </p:txBody>
      </p:sp>
      <p:graphicFrame>
        <p:nvGraphicFramePr>
          <p:cNvPr id="4" name="Table 3">
            <a:extLst>
              <a:ext uri="{FF2B5EF4-FFF2-40B4-BE49-F238E27FC236}">
                <a16:creationId xmlns:a16="http://schemas.microsoft.com/office/drawing/2014/main" id="{33AFB6A4-E00A-4B6C-BCA6-0BDC7E20532B}"/>
              </a:ext>
            </a:extLst>
          </p:cNvPr>
          <p:cNvGraphicFramePr>
            <a:graphicFrameLocks noGrp="1"/>
          </p:cNvGraphicFramePr>
          <p:nvPr>
            <p:extLst>
              <p:ext uri="{D42A27DB-BD31-4B8C-83A1-F6EECF244321}">
                <p14:modId xmlns:p14="http://schemas.microsoft.com/office/powerpoint/2010/main" val="2217600469"/>
              </p:ext>
            </p:extLst>
          </p:nvPr>
        </p:nvGraphicFramePr>
        <p:xfrm>
          <a:off x="473363" y="929409"/>
          <a:ext cx="11308560" cy="1007698"/>
        </p:xfrm>
        <a:graphic>
          <a:graphicData uri="http://schemas.openxmlformats.org/drawingml/2006/table">
            <a:tbl>
              <a:tblPr>
                <a:tableStyleId>{5C22544A-7EE6-4342-B048-85BDC9FD1C3A}</a:tableStyleId>
              </a:tblPr>
              <a:tblGrid>
                <a:gridCol w="2789018">
                  <a:extLst>
                    <a:ext uri="{9D8B030D-6E8A-4147-A177-3AD203B41FA5}">
                      <a16:colId xmlns:a16="http://schemas.microsoft.com/office/drawing/2014/main" val="995648683"/>
                    </a:ext>
                  </a:extLst>
                </a:gridCol>
                <a:gridCol w="2380627">
                  <a:extLst>
                    <a:ext uri="{9D8B030D-6E8A-4147-A177-3AD203B41FA5}">
                      <a16:colId xmlns:a16="http://schemas.microsoft.com/office/drawing/2014/main" val="2320321670"/>
                    </a:ext>
                  </a:extLst>
                </a:gridCol>
                <a:gridCol w="1215215">
                  <a:extLst>
                    <a:ext uri="{9D8B030D-6E8A-4147-A177-3AD203B41FA5}">
                      <a16:colId xmlns:a16="http://schemas.microsoft.com/office/drawing/2014/main" val="4009353884"/>
                    </a:ext>
                  </a:extLst>
                </a:gridCol>
                <a:gridCol w="1198218">
                  <a:extLst>
                    <a:ext uri="{9D8B030D-6E8A-4147-A177-3AD203B41FA5}">
                      <a16:colId xmlns:a16="http://schemas.microsoft.com/office/drawing/2014/main" val="2656067495"/>
                    </a:ext>
                  </a:extLst>
                </a:gridCol>
                <a:gridCol w="2300982">
                  <a:extLst>
                    <a:ext uri="{9D8B030D-6E8A-4147-A177-3AD203B41FA5}">
                      <a16:colId xmlns:a16="http://schemas.microsoft.com/office/drawing/2014/main" val="620113128"/>
                    </a:ext>
                  </a:extLst>
                </a:gridCol>
                <a:gridCol w="1424500">
                  <a:extLst>
                    <a:ext uri="{9D8B030D-6E8A-4147-A177-3AD203B41FA5}">
                      <a16:colId xmlns:a16="http://schemas.microsoft.com/office/drawing/2014/main" val="2568992393"/>
                    </a:ext>
                  </a:extLst>
                </a:gridCol>
              </a:tblGrid>
              <a:tr h="329221">
                <a:tc>
                  <a:txBody>
                    <a:bodyPr/>
                    <a:lstStyle/>
                    <a:p>
                      <a:pPr lvl="0" algn="ctr">
                        <a:buNone/>
                      </a:pPr>
                      <a:r>
                        <a:rPr lang="en-MY" sz="1400" b="1" u="none" strike="noStrike">
                          <a:solidFill>
                            <a:schemeClr val="bg1"/>
                          </a:solidFill>
                          <a:effectLst/>
                          <a:latin typeface="Aptos"/>
                        </a:rPr>
                        <a:t>Grant Received From Which Organisation</a:t>
                      </a:r>
                    </a:p>
                  </a:txBody>
                  <a:tcPr marL="0" marR="0" marT="0" marB="0"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algn="ctr" fontAlgn="ctr"/>
                      <a:r>
                        <a:rPr lang="en-MY" sz="1400" b="1" u="none" strike="noStrike">
                          <a:solidFill>
                            <a:schemeClr val="bg1"/>
                          </a:solidFill>
                          <a:effectLst/>
                          <a:latin typeface="Aptos"/>
                        </a:rPr>
                        <a:t>Grant Name</a:t>
                      </a:r>
                      <a:endParaRPr lang="en-MY" sz="1400" b="1" i="0" u="none" strike="noStrike">
                        <a:solidFill>
                          <a:schemeClr val="bg1"/>
                        </a:solidFill>
                        <a:effectLs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ctr">
                        <a:buNone/>
                      </a:pPr>
                      <a:r>
                        <a:rPr lang="en-MY" sz="1400" b="1" u="none" strike="noStrike">
                          <a:solidFill>
                            <a:schemeClr val="bg1"/>
                          </a:solidFill>
                          <a:effectLst/>
                          <a:latin typeface="Aptos"/>
                        </a:rPr>
                        <a:t>Amount (RM)</a:t>
                      </a:r>
                      <a:endParaRPr lang="en-US" sz="1400">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ctr">
                        <a:buNone/>
                      </a:pPr>
                      <a:r>
                        <a:rPr lang="en-US" sz="1400" b="1" u="none" strike="noStrike">
                          <a:solidFill>
                            <a:schemeClr val="bg1"/>
                          </a:solidFill>
                          <a:effectLst/>
                          <a:latin typeface="Aptos"/>
                        </a:rPr>
                        <a:t>Year</a:t>
                      </a:r>
                      <a:endParaRPr lang="en-US" sz="1400">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ctr">
                        <a:buNone/>
                      </a:pPr>
                      <a:r>
                        <a:rPr lang="en-US" sz="1400" b="1" u="none" strike="noStrike">
                          <a:solidFill>
                            <a:schemeClr val="bg1"/>
                          </a:solidFill>
                          <a:effectLst/>
                          <a:latin typeface="Aptos"/>
                        </a:rPr>
                        <a:t>Project Funded</a:t>
                      </a:r>
                    </a:p>
                  </a:txBody>
                  <a:tcPr marL="0" marR="0" marT="0" marB="0" anchor="ctr">
                    <a:lnL w="12700">
                      <a:solidFill>
                        <a:schemeClr val="accent2"/>
                      </a:solidFill>
                    </a:lnL>
                    <a:lnR w="12700" cap="flat" cmpd="sng" algn="ctr">
                      <a:solidFill>
                        <a:schemeClr val="accent2"/>
                      </a:solidFill>
                      <a:prstDash val="solid"/>
                      <a:round/>
                      <a:headEnd type="none" w="med" len="med"/>
                      <a:tailEnd type="none" w="med" len="med"/>
                    </a:lnR>
                    <a:lnT w="12700">
                      <a:solidFill>
                        <a:schemeClr val="accent2"/>
                      </a:solidFill>
                    </a:lnT>
                    <a:lnB w="12700">
                      <a:solidFill>
                        <a:schemeClr val="accent2"/>
                      </a:solidFill>
                    </a:lnB>
                    <a:solidFill>
                      <a:srgbClr val="002060"/>
                    </a:solidFill>
                  </a:tcPr>
                </a:tc>
                <a:tc>
                  <a:txBody>
                    <a:bodyPr/>
                    <a:lstStyle/>
                    <a:p>
                      <a:pPr lvl="0" algn="ctr">
                        <a:buNone/>
                      </a:pPr>
                      <a:r>
                        <a:rPr lang="en-US" sz="1400" b="1" u="none" strike="noStrike">
                          <a:solidFill>
                            <a:schemeClr val="bg1"/>
                          </a:solidFill>
                          <a:effectLst/>
                          <a:latin typeface="Aptos"/>
                        </a:rPr>
                        <a:t>Completion Status</a:t>
                      </a:r>
                    </a:p>
                  </a:txBody>
                  <a:tcPr marL="0" marR="0" marT="0" marB="0"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extLst>
                  <a:ext uri="{0D108BD9-81ED-4DB2-BD59-A6C34878D82A}">
                    <a16:rowId xmlns:a16="http://schemas.microsoft.com/office/drawing/2014/main" val="1831724004"/>
                  </a:ext>
                </a:extLst>
              </a:tr>
              <a:tr h="290489">
                <a:tc>
                  <a:txBody>
                    <a:bodyPr/>
                    <a:lstStyle/>
                    <a:p>
                      <a:pPr lvl="0" algn="ctr">
                        <a:lnSpc>
                          <a:spcPct val="100000"/>
                        </a:lnSpc>
                        <a:spcBef>
                          <a:spcPts val="0"/>
                        </a:spcBef>
                        <a:spcAft>
                          <a:spcPts val="0"/>
                        </a:spcAft>
                        <a:buNone/>
                      </a:pPr>
                      <a:r>
                        <a:rPr lang="en-US" sz="1400" b="0" i="0" u="none" strike="noStrike" noProof="0">
                          <a:solidFill>
                            <a:schemeClr val="tx1"/>
                          </a:solidFill>
                          <a:effectLst/>
                          <a:highlight>
                            <a:srgbClr val="FFFF00"/>
                          </a:highlight>
                          <a:latin typeface="Aptos"/>
                          <a:cs typeface="Arial"/>
                        </a:rPr>
                        <a:t>&lt;e.g. MDEC, MOSTI?&gt;</a:t>
                      </a:r>
                      <a:endParaRPr lang="en-US" sz="1400" b="0" i="0" u="none" strike="noStrike" noProof="0">
                        <a:solidFill>
                          <a:srgbClr val="000000"/>
                        </a:solidFill>
                        <a:effectLst/>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effectLst/>
                          <a:highlight>
                            <a:srgbClr val="FFFF00"/>
                          </a:highlight>
                          <a:latin typeface="Aptos"/>
                          <a:cs typeface="Arial"/>
                        </a:rPr>
                        <a:t>&lt;please insert&gt;</a:t>
                      </a:r>
                      <a:endParaRPr lang="en-MY" sz="1400" b="0" i="0" u="none" strike="noStrike" noProof="0">
                        <a:solidFill>
                          <a:srgbClr val="000000"/>
                        </a:solidFill>
                        <a:effectLst/>
                        <a:latin typeface="Aptos"/>
                        <a:cs typeface="Arial"/>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a:solidFill>
                            <a:schemeClr val="tx1"/>
                          </a:solidFill>
                          <a:highlight>
                            <a:srgbClr val="FFFF00"/>
                          </a:highlight>
                          <a:latin typeface="Aptos"/>
                        </a:rPr>
                        <a:t>&lt;please insert&gt;</a:t>
                      </a:r>
                      <a:endParaRPr lang="en-MY" sz="14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a:solidFill>
                            <a:schemeClr val="tx1"/>
                          </a:solidFill>
                          <a:highlight>
                            <a:srgbClr val="FFFF00"/>
                          </a:highlight>
                          <a:latin typeface="Aptos"/>
                        </a:rPr>
                        <a:t>&lt;please insert&gt;</a:t>
                      </a:r>
                      <a:endParaRPr lang="en-MY" sz="14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cap="flat" cmpd="sng" algn="ctr">
                      <a:solidFill>
                        <a:schemeClr val="accent2"/>
                      </a:solidFill>
                      <a:prstDash val="solid"/>
                      <a:round/>
                      <a:headEnd type="none" w="med" len="med"/>
                      <a:tailEnd type="none" w="med" len="med"/>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514097255"/>
                  </a:ext>
                </a:extLst>
              </a:tr>
              <a:tr h="290489">
                <a:tc>
                  <a:txBody>
                    <a:bodyPr/>
                    <a:lstStyle/>
                    <a:p>
                      <a:pPr lvl="0" algn="ctr">
                        <a:lnSpc>
                          <a:spcPct val="100000"/>
                        </a:lnSpc>
                        <a:spcBef>
                          <a:spcPts val="0"/>
                        </a:spcBef>
                        <a:spcAft>
                          <a:spcPts val="0"/>
                        </a:spcAft>
                        <a:buNone/>
                      </a:pPr>
                      <a:r>
                        <a:rPr lang="en-US" sz="1400" b="0" i="0" u="none" strike="noStrike" noProof="0">
                          <a:solidFill>
                            <a:schemeClr val="tx1"/>
                          </a:solidFill>
                          <a:effectLst/>
                          <a:highlight>
                            <a:srgbClr val="FFFF00"/>
                          </a:highlight>
                          <a:latin typeface="Aptos"/>
                          <a:cs typeface="Arial"/>
                        </a:rPr>
                        <a:t>&lt;e.g. MDEC, MOSTI?&gt;</a:t>
                      </a:r>
                      <a:endParaRPr lang="en-US" sz="1400" b="0" i="0" u="none" strike="noStrike" noProof="0">
                        <a:solidFill>
                          <a:srgbClr val="000000"/>
                        </a:solidFill>
                        <a:effectLst/>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effectLst/>
                          <a:highlight>
                            <a:srgbClr val="FFFF00"/>
                          </a:highlight>
                          <a:latin typeface="Aptos"/>
                          <a:cs typeface="Arial"/>
                        </a:rPr>
                        <a:t>&lt;please insert&gt;</a:t>
                      </a:r>
                      <a:endParaRPr lang="en-MY" sz="1400" b="0" i="0" u="none" strike="noStrike" noProof="0">
                        <a:solidFill>
                          <a:srgbClr val="000000"/>
                        </a:solidFill>
                        <a:effectLst/>
                        <a:latin typeface="Aptos"/>
                        <a:cs typeface="Arial"/>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rtl="0">
                        <a:lnSpc>
                          <a:spcPct val="100000"/>
                        </a:lnSpc>
                        <a:spcBef>
                          <a:spcPts val="0"/>
                        </a:spcBef>
                        <a:spcAft>
                          <a:spcPts val="0"/>
                        </a:spcAft>
                        <a:buClrTx/>
                        <a:buSzTx/>
                        <a:buFontTx/>
                        <a:buNone/>
                      </a:pPr>
                      <a:r>
                        <a:rPr lang="en-US" sz="1400" b="0">
                          <a:solidFill>
                            <a:schemeClr val="tx1"/>
                          </a:solidFill>
                          <a:highlight>
                            <a:srgbClr val="FFFF00"/>
                          </a:highlight>
                          <a:latin typeface="Aptos"/>
                        </a:rPr>
                        <a:t>&lt;please insert&gt;</a:t>
                      </a:r>
                      <a:endParaRPr lang="en-MY" sz="14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ctr" rtl="0">
                        <a:lnSpc>
                          <a:spcPct val="100000"/>
                        </a:lnSpc>
                        <a:spcBef>
                          <a:spcPts val="0"/>
                        </a:spcBef>
                        <a:spcAft>
                          <a:spcPts val="0"/>
                        </a:spcAft>
                        <a:buClrTx/>
                        <a:buSzTx/>
                        <a:buFontTx/>
                        <a:buNone/>
                      </a:pPr>
                      <a:r>
                        <a:rPr lang="en-US" sz="1400" b="0">
                          <a:solidFill>
                            <a:schemeClr val="tx1"/>
                          </a:solidFill>
                          <a:highlight>
                            <a:srgbClr val="FFFF00"/>
                          </a:highlight>
                          <a:latin typeface="Aptos"/>
                        </a:rPr>
                        <a:t>&lt;please insert&gt;</a:t>
                      </a:r>
                      <a:endParaRPr lang="en-MY" sz="1400" b="0">
                        <a:solidFill>
                          <a:schemeClr val="tx1"/>
                        </a:solidFill>
                        <a:highlight>
                          <a:srgbClr val="FFFF00"/>
                        </a:highlight>
                        <a:latin typeface="Aptos"/>
                      </a:endParaRPr>
                    </a:p>
                  </a:txBody>
                  <a:tcPr marL="0" marR="0" marT="0" marB="0"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cap="flat" cmpd="sng" algn="ctr">
                      <a:solidFill>
                        <a:schemeClr val="accent2"/>
                      </a:solidFill>
                      <a:prstDash val="solid"/>
                      <a:round/>
                      <a:headEnd type="none" w="med" len="med"/>
                      <a:tailEnd type="none" w="med" len="med"/>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lvl="0" algn="ctr">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&lt;please insert&gt;</a:t>
                      </a:r>
                      <a:endParaRPr lang="en-US" sz="1400" b="0" i="0" u="none" strike="noStrike" noProof="0">
                        <a:solidFill>
                          <a:srgbClr val="000000"/>
                        </a:solidFill>
                        <a:highlight>
                          <a:srgbClr val="FFFF00"/>
                        </a:highlight>
                        <a:latin typeface="Aptos"/>
                        <a:cs typeface="Arial"/>
                      </a:endParaRPr>
                    </a:p>
                  </a:txBody>
                  <a:tcPr marL="0" marR="0" marT="0" marB="0"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171880595"/>
                  </a:ext>
                </a:extLst>
              </a:tr>
            </a:tbl>
          </a:graphicData>
        </a:graphic>
      </p:graphicFrame>
      <p:sp>
        <p:nvSpPr>
          <p:cNvPr id="6" name="TextBox 6">
            <a:extLst>
              <a:ext uri="{FF2B5EF4-FFF2-40B4-BE49-F238E27FC236}">
                <a16:creationId xmlns:a16="http://schemas.microsoft.com/office/drawing/2014/main" id="{656AECD8-7BFF-D6BA-A02C-5DE8472F680B}"/>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302651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4B0FC-3385-168E-575F-ED18EFA3B03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FC3B5F4-9C6D-0D7F-158D-4C76CF9ADC62}"/>
              </a:ext>
            </a:extLst>
          </p:cNvPr>
          <p:cNvSpPr>
            <a:spLocks noGrp="1"/>
          </p:cNvSpPr>
          <p:nvPr>
            <p:ph type="title"/>
          </p:nvPr>
        </p:nvSpPr>
        <p:spPr/>
        <p:txBody>
          <a:bodyPr lIns="91440" tIns="45720" rIns="91440" bIns="45720" anchor="t"/>
          <a:lstStyle/>
          <a:p>
            <a:r>
              <a:rPr lang="en-US" b="1">
                <a:latin typeface="Arial"/>
                <a:cs typeface="Arial"/>
              </a:rPr>
              <a:t>SECTION 2 — Track Record &amp; Capability</a:t>
            </a:r>
            <a:endParaRPr lang="en-US" b="1"/>
          </a:p>
        </p:txBody>
      </p:sp>
      <p:sp>
        <p:nvSpPr>
          <p:cNvPr id="12" name="Subtitle 4">
            <a:extLst>
              <a:ext uri="{FF2B5EF4-FFF2-40B4-BE49-F238E27FC236}">
                <a16:creationId xmlns:a16="http://schemas.microsoft.com/office/drawing/2014/main" id="{0FC5D0E6-B397-4B87-73C6-804FD1E25316}"/>
              </a:ext>
            </a:extLst>
          </p:cNvPr>
          <p:cNvSpPr>
            <a:spLocks noGrp="1"/>
          </p:cNvSpPr>
          <p:nvPr>
            <p:ph type="subTitle" idx="1"/>
          </p:nvPr>
        </p:nvSpPr>
        <p:spPr>
          <a:xfrm>
            <a:off x="838200" y="3166615"/>
            <a:ext cx="9144000" cy="3253207"/>
          </a:xfrm>
        </p:spPr>
        <p:txBody>
          <a:bodyPr lIns="91440" tIns="45720" rIns="91440" bIns="45720" anchor="t"/>
          <a:lstStyle/>
          <a:p>
            <a:r>
              <a:rPr lang="en-MY" sz="1000" b="1" u="sng">
                <a:latin typeface="Aptos"/>
                <a:cs typeface="Arial"/>
              </a:rPr>
              <a:t>Description</a:t>
            </a:r>
            <a:endParaRPr lang="en-US" sz="1000" u="sng">
              <a:latin typeface="Aptos"/>
              <a:cs typeface="Arial"/>
            </a:endParaRPr>
          </a:p>
          <a:p>
            <a:r>
              <a:rPr lang="en-MY" sz="1000">
                <a:latin typeface="Aptos"/>
                <a:cs typeface="Segoe UI"/>
              </a:rPr>
              <a:t>Demonstrates the company’s </a:t>
            </a:r>
            <a:r>
              <a:rPr lang="en-MY" sz="1000" b="1">
                <a:latin typeface="Aptos"/>
                <a:cs typeface="Segoe UI"/>
              </a:rPr>
              <a:t>experience, expertise, and ability to deliver similar solutions</a:t>
            </a:r>
            <a:r>
              <a:rPr lang="en-MY" sz="1000">
                <a:latin typeface="Aptos"/>
                <a:cs typeface="Segoe UI"/>
              </a:rPr>
              <a:t>.</a:t>
            </a:r>
          </a:p>
          <a:p>
            <a:endParaRPr lang="en-MY" sz="1000" b="1">
              <a:latin typeface="Aptos"/>
              <a:cs typeface="Arial"/>
            </a:endParaRPr>
          </a:p>
          <a:p>
            <a:r>
              <a:rPr lang="en-MY" sz="1000" b="1" u="sng">
                <a:latin typeface="Aptos"/>
                <a:cs typeface="Arial"/>
              </a:rPr>
              <a:t>User Guide</a:t>
            </a:r>
            <a:endParaRPr lang="en-MY" sz="1000">
              <a:latin typeface="Aptos"/>
              <a:cs typeface="Arial"/>
            </a:endParaRPr>
          </a:p>
          <a:p>
            <a:pPr marL="285750" indent="-285750">
              <a:buFont typeface="Arial"/>
              <a:buChar char="•"/>
            </a:pPr>
            <a:r>
              <a:rPr lang="en-MY" sz="1000">
                <a:latin typeface="Aptos"/>
                <a:cs typeface="Segoe UI"/>
              </a:rPr>
              <a:t>Focus on </a:t>
            </a:r>
            <a:r>
              <a:rPr lang="en-MY" sz="1000" b="1">
                <a:latin typeface="Aptos"/>
                <a:cs typeface="Segoe UI"/>
              </a:rPr>
              <a:t>manufacturing-related experience</a:t>
            </a:r>
            <a:endParaRPr lang="en-US" sz="1000" b="1">
              <a:latin typeface="Aptos"/>
              <a:cs typeface="Segoe UI"/>
            </a:endParaRPr>
          </a:p>
          <a:p>
            <a:pPr marL="285750" indent="-285750">
              <a:buFont typeface="Arial"/>
              <a:buChar char="•"/>
            </a:pPr>
            <a:r>
              <a:rPr lang="en-MY" sz="1000">
                <a:latin typeface="Aptos"/>
                <a:cs typeface="Segoe UI"/>
              </a:rPr>
              <a:t>For case studies: </a:t>
            </a:r>
            <a:endParaRPr lang="en-US" sz="1000">
              <a:latin typeface="Aptos"/>
            </a:endParaRPr>
          </a:p>
          <a:p>
            <a:pPr marL="742950" lvl="1" indent="-285750" algn="l">
              <a:buFont typeface="Courier New"/>
              <a:buChar char="o"/>
            </a:pPr>
            <a:r>
              <a:rPr lang="en-MY" sz="1000">
                <a:latin typeface="Aptos"/>
                <a:ea typeface="+mn-lt"/>
                <a:cs typeface="Segoe UI"/>
              </a:rPr>
              <a:t>Show </a:t>
            </a:r>
            <a:r>
              <a:rPr lang="en-MY" sz="1000" b="1">
                <a:latin typeface="Aptos"/>
                <a:ea typeface="+mn-lt"/>
                <a:cs typeface="Segoe UI"/>
              </a:rPr>
              <a:t>problem → solution → measurable impact</a:t>
            </a:r>
            <a:endParaRPr lang="en-US" sz="1000" b="1">
              <a:latin typeface="Aptos"/>
              <a:cs typeface="Segoe UI"/>
            </a:endParaRPr>
          </a:p>
          <a:p>
            <a:pPr marL="285750" indent="-285750">
              <a:buFont typeface="Arial"/>
              <a:buChar char="•"/>
            </a:pPr>
            <a:r>
              <a:rPr lang="en-MY" sz="1000">
                <a:latin typeface="Aptos"/>
                <a:cs typeface="Segoe UI"/>
              </a:rPr>
              <a:t>Highlight: </a:t>
            </a:r>
          </a:p>
          <a:p>
            <a:pPr marL="742950" lvl="1" indent="-285750" algn="l">
              <a:buFont typeface="Courier New"/>
              <a:buChar char="o"/>
            </a:pPr>
            <a:r>
              <a:rPr lang="en-MY" sz="1000">
                <a:latin typeface="Aptos"/>
                <a:cs typeface="Segoe UI"/>
              </a:rPr>
              <a:t>Relevant technologies (AI, IoT, MES, etc.)</a:t>
            </a:r>
          </a:p>
          <a:p>
            <a:pPr marL="742950" lvl="1" indent="-285750" algn="l">
              <a:buFont typeface="Courier New"/>
              <a:buChar char="o"/>
            </a:pPr>
            <a:r>
              <a:rPr lang="en-MY" sz="1000">
                <a:latin typeface="Aptos"/>
                <a:cs typeface="Segoe UI"/>
              </a:rPr>
              <a:t>Workforce capability</a:t>
            </a:r>
            <a:endParaRPr lang="en-MY" sz="1000">
              <a:latin typeface="Aptos"/>
            </a:endParaRPr>
          </a:p>
          <a:p>
            <a:pPr marL="285750" indent="-285750">
              <a:buFont typeface="Arial"/>
              <a:buChar char="•"/>
            </a:pPr>
            <a:r>
              <a:rPr lang="en-MY" sz="1000">
                <a:latin typeface="Aptos"/>
                <a:cs typeface="Segoe UI"/>
              </a:rPr>
              <a:t>Prioritise </a:t>
            </a:r>
            <a:r>
              <a:rPr lang="en-MY" sz="1000" b="1">
                <a:latin typeface="Aptos"/>
                <a:cs typeface="Segoe UI"/>
              </a:rPr>
              <a:t>quality over quantity (best 2–3 examples)</a:t>
            </a:r>
            <a:endParaRPr lang="en-MY" sz="1000">
              <a:latin typeface="Aptos"/>
            </a:endParaRPr>
          </a:p>
        </p:txBody>
      </p:sp>
    </p:spTree>
    <p:extLst>
      <p:ext uri="{BB962C8B-B14F-4D97-AF65-F5344CB8AC3E}">
        <p14:creationId xmlns:p14="http://schemas.microsoft.com/office/powerpoint/2010/main" val="3790297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365C5-DE79-818D-702B-6F272EC8AC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536DA2-BE81-8761-BB49-96D14ED7D78B}"/>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2.1 Existing Digital Solutions</a:t>
            </a:r>
            <a:endParaRPr lang="en-US" b="1"/>
          </a:p>
        </p:txBody>
      </p:sp>
      <p:sp>
        <p:nvSpPr>
          <p:cNvPr id="4" name="Slide Number Placeholder 3">
            <a:extLst>
              <a:ext uri="{FF2B5EF4-FFF2-40B4-BE49-F238E27FC236}">
                <a16:creationId xmlns:a16="http://schemas.microsoft.com/office/drawing/2014/main" id="{5B2BB90C-B71E-7BCA-B3C9-0914BABAD900}"/>
              </a:ext>
            </a:extLst>
          </p:cNvPr>
          <p:cNvSpPr>
            <a:spLocks noGrp="1"/>
          </p:cNvSpPr>
          <p:nvPr>
            <p:ph type="sldNum" sz="quarter" idx="12"/>
          </p:nvPr>
        </p:nvSpPr>
        <p:spPr/>
        <p:txBody>
          <a:bodyPr/>
          <a:lstStyle/>
          <a:p>
            <a:fld id="{AF3AB783-08A3-C047-8A9E-D72AFDBF4A9F}" type="slidenum">
              <a:rPr lang="en-US" smtClean="0"/>
              <a:pPr/>
              <a:t>10</a:t>
            </a:fld>
            <a:endParaRPr lang="en-US"/>
          </a:p>
        </p:txBody>
      </p:sp>
      <p:graphicFrame>
        <p:nvGraphicFramePr>
          <p:cNvPr id="5" name="Table 4">
            <a:extLst>
              <a:ext uri="{FF2B5EF4-FFF2-40B4-BE49-F238E27FC236}">
                <a16:creationId xmlns:a16="http://schemas.microsoft.com/office/drawing/2014/main" id="{B8BC1D79-F6D1-C762-9653-F5ECB257AC19}"/>
              </a:ext>
            </a:extLst>
          </p:cNvPr>
          <p:cNvGraphicFramePr>
            <a:graphicFrameLocks noGrp="1"/>
          </p:cNvGraphicFramePr>
          <p:nvPr>
            <p:extLst>
              <p:ext uri="{D42A27DB-BD31-4B8C-83A1-F6EECF244321}">
                <p14:modId xmlns:p14="http://schemas.microsoft.com/office/powerpoint/2010/main" val="2246904708"/>
              </p:ext>
            </p:extLst>
          </p:nvPr>
        </p:nvGraphicFramePr>
        <p:xfrm>
          <a:off x="492037" y="876980"/>
          <a:ext cx="11207923" cy="1218692"/>
        </p:xfrm>
        <a:graphic>
          <a:graphicData uri="http://schemas.openxmlformats.org/drawingml/2006/table">
            <a:tbl>
              <a:tblPr bandRow="1">
                <a:tableStyleId>{5C22544A-7EE6-4342-B048-85BDC9FD1C3A}</a:tableStyleId>
              </a:tblPr>
              <a:tblGrid>
                <a:gridCol w="3448049">
                  <a:extLst>
                    <a:ext uri="{9D8B030D-6E8A-4147-A177-3AD203B41FA5}">
                      <a16:colId xmlns:a16="http://schemas.microsoft.com/office/drawing/2014/main" val="816620014"/>
                    </a:ext>
                  </a:extLst>
                </a:gridCol>
                <a:gridCol w="7759874">
                  <a:extLst>
                    <a:ext uri="{9D8B030D-6E8A-4147-A177-3AD203B41FA5}">
                      <a16:colId xmlns:a16="http://schemas.microsoft.com/office/drawing/2014/main" val="691098743"/>
                    </a:ext>
                  </a:extLst>
                </a:gridCol>
              </a:tblGrid>
              <a:tr h="299869">
                <a:tc gridSpan="2">
                  <a:txBody>
                    <a:bodyPr/>
                    <a:lstStyle/>
                    <a:p>
                      <a:pPr lvl="0" algn="ctr">
                        <a:lnSpc>
                          <a:spcPts val="2175"/>
                        </a:lnSpc>
                        <a:buNone/>
                      </a:pPr>
                      <a:r>
                        <a:rPr lang="en-US" sz="1400" b="1" i="0" u="none" strike="noStrike" noProof="0">
                          <a:solidFill>
                            <a:srgbClr val="FFFFFF"/>
                          </a:solidFill>
                          <a:effectLst/>
                          <a:latin typeface="Aptos"/>
                          <a:cs typeface="Arial"/>
                        </a:rPr>
                        <a:t>List of Existing Digital Solutions for Manufacturing Sector Developed by the Company</a:t>
                      </a:r>
                      <a:endParaRPr lang="en-US" sz="1400">
                        <a:latin typeface="Aptos"/>
                      </a:endParaRPr>
                    </a:p>
                  </a:txBody>
                  <a:tcPr>
                    <a:lnL w="12697">
                      <a:solidFill>
                        <a:srgbClr val="B2B2B2"/>
                      </a:solidFill>
                    </a:lnL>
                    <a:lnR w="12697">
                      <a:solidFill>
                        <a:srgbClr val="B2B2B2"/>
                      </a:solidFill>
                    </a:lnR>
                    <a:lnT w="12697">
                      <a:solidFill>
                        <a:srgbClr val="B2B2B2"/>
                      </a:solidFill>
                    </a:lnT>
                    <a:lnB w="12697">
                      <a:solidFill>
                        <a:srgbClr val="B2B2B2"/>
                      </a:solidFill>
                    </a:lnB>
                    <a:solidFill>
                      <a:srgbClr val="002060"/>
                    </a:solidFill>
                  </a:tcPr>
                </a:tc>
                <a:tc hMerge="1">
                  <a:txBody>
                    <a:bodyPr/>
                    <a:lstStyle/>
                    <a:p>
                      <a:endParaRPr lang="en-US"/>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2889363079"/>
                  </a:ext>
                </a:extLst>
              </a:tr>
              <a:tr h="299869">
                <a:tc>
                  <a:txBody>
                    <a:bodyPr/>
                    <a:lstStyle/>
                    <a:p>
                      <a:pPr lvl="0" algn="l">
                        <a:lnSpc>
                          <a:spcPts val="2175"/>
                        </a:lnSpc>
                        <a:buNone/>
                      </a:pPr>
                      <a:r>
                        <a:rPr lang="en-US" sz="1400" b="1" i="0" u="none" strike="noStrike">
                          <a:solidFill>
                            <a:srgbClr val="FFFFFF"/>
                          </a:solidFill>
                          <a:effectLst/>
                          <a:latin typeface="Aptos"/>
                        </a:rPr>
                        <a:t>Solution Name</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tc>
                  <a:txBody>
                    <a:bodyPr/>
                    <a:lstStyle/>
                    <a:p>
                      <a:pPr lvl="0" algn="just">
                        <a:lnSpc>
                          <a:spcPts val="2175"/>
                        </a:lnSpc>
                        <a:buNone/>
                      </a:pPr>
                      <a:r>
                        <a:rPr lang="en-US" sz="1400" b="1" i="0" u="none" strike="noStrike" noProof="0">
                          <a:solidFill>
                            <a:srgbClr val="FFFFFF"/>
                          </a:solidFill>
                          <a:effectLst/>
                          <a:latin typeface="Aptos"/>
                          <a:cs typeface="Arial"/>
                        </a:rPr>
                        <a:t>Description</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extLst>
                  <a:ext uri="{0D108BD9-81ED-4DB2-BD59-A6C34878D82A}">
                    <a16:rowId xmlns:a16="http://schemas.microsoft.com/office/drawing/2014/main" val="2880145473"/>
                  </a:ext>
                </a:extLst>
              </a:tr>
              <a:tr h="489787">
                <a:tc>
                  <a:txBody>
                    <a:bodyPr/>
                    <a:lstStyle/>
                    <a:p>
                      <a:pPr lvl="0" algn="l">
                        <a:lnSpc>
                          <a:spcPts val="2175"/>
                        </a:lnSpc>
                        <a:buNone/>
                      </a:pPr>
                      <a:r>
                        <a:rPr lang="en-US" sz="1400" b="0" i="0" u="none" strike="noStrike">
                          <a:solidFill>
                            <a:schemeClr val="tx1"/>
                          </a:solidFill>
                          <a:effectLst/>
                          <a:highlight>
                            <a:srgbClr val="FFFF00"/>
                          </a:highlight>
                          <a:latin typeface="Aptos"/>
                        </a:rPr>
                        <a:t>&lt;please insert&gt;</a:t>
                      </a:r>
                    </a:p>
                  </a:txBody>
                  <a:tcPr anchor="ctr">
                    <a:lnL w="12697">
                      <a:solidFill>
                        <a:srgbClr val="B2B2B2"/>
                      </a:solidFill>
                    </a:lnL>
                    <a:lnR w="12697">
                      <a:solidFill>
                        <a:srgbClr val="B2B2B2"/>
                      </a:solidFill>
                    </a:lnR>
                    <a:lnT w="12697">
                      <a:solidFill>
                        <a:srgbClr val="B2B2B2"/>
                      </a:solidFill>
                    </a:lnT>
                    <a:lnB w="12697">
                      <a:solidFill>
                        <a:srgbClr val="B2B2B2"/>
                      </a:solidFill>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&lt;e.g. AI-Based Visual Inspection, Automated Scheduling Tools, Manufacturing Execution Systems (MES)&gt;</a:t>
                      </a:r>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1223083566"/>
                  </a:ext>
                </a:extLst>
              </a:tr>
            </a:tbl>
          </a:graphicData>
        </a:graphic>
      </p:graphicFrame>
      <p:sp>
        <p:nvSpPr>
          <p:cNvPr id="6" name="TextBox 6">
            <a:extLst>
              <a:ext uri="{FF2B5EF4-FFF2-40B4-BE49-F238E27FC236}">
                <a16:creationId xmlns:a16="http://schemas.microsoft.com/office/drawing/2014/main" id="{62960FCF-BD72-7443-146E-9AB85DFBFF3D}"/>
              </a:ext>
            </a:extLst>
          </p:cNvPr>
          <p:cNvSpPr txBox="1"/>
          <p:nvPr/>
        </p:nvSpPr>
        <p:spPr>
          <a:xfrm>
            <a:off x="4810813" y="-758"/>
            <a:ext cx="2570486"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a:t>
            </a:r>
            <a:r>
              <a:rPr lang="en-US" sz="1600" b="1">
                <a:solidFill>
                  <a:srgbClr val="00B050"/>
                </a:solidFill>
                <a:ea typeface="+mn-lt"/>
                <a:cs typeface="+mn-lt"/>
              </a:rPr>
              <a:t>0.5 min)</a:t>
            </a:r>
            <a:endParaRPr lang="en-US" b="1">
              <a:ea typeface="+mn-lt"/>
              <a:cs typeface="+mn-lt"/>
            </a:endParaRPr>
          </a:p>
        </p:txBody>
      </p:sp>
    </p:spTree>
    <p:extLst>
      <p:ext uri="{BB962C8B-B14F-4D97-AF65-F5344CB8AC3E}">
        <p14:creationId xmlns:p14="http://schemas.microsoft.com/office/powerpoint/2010/main" val="695656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A4516-260C-7F19-2269-8633BD5598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3C0C23-846B-A3CC-4786-295F74D9C296}"/>
              </a:ext>
            </a:extLst>
          </p:cNvPr>
          <p:cNvSpPr>
            <a:spLocks noGrp="1"/>
          </p:cNvSpPr>
          <p:nvPr>
            <p:ph type="title"/>
          </p:nvPr>
        </p:nvSpPr>
        <p:spPr>
          <a:xfrm>
            <a:off x="311604" y="476380"/>
            <a:ext cx="10927896" cy="654050"/>
          </a:xfrm>
        </p:spPr>
        <p:txBody>
          <a:bodyPr lIns="91440" tIns="45720" rIns="91440" bIns="45720" anchor="t"/>
          <a:lstStyle/>
          <a:p>
            <a:r>
              <a:rPr lang="en-US" b="1">
                <a:latin typeface="Arial"/>
                <a:cs typeface="Arial"/>
              </a:rPr>
              <a:t>2.2 Case Study of Projects Implemented for Manufacturing Sector by the Company (please highlight best 3) 1/2</a:t>
            </a:r>
            <a:endParaRPr lang="en-US" b="1"/>
          </a:p>
        </p:txBody>
      </p:sp>
      <p:sp>
        <p:nvSpPr>
          <p:cNvPr id="4" name="Slide Number Placeholder 3">
            <a:extLst>
              <a:ext uri="{FF2B5EF4-FFF2-40B4-BE49-F238E27FC236}">
                <a16:creationId xmlns:a16="http://schemas.microsoft.com/office/drawing/2014/main" id="{D04E3C71-8C84-2A39-7FA4-5AA380923005}"/>
              </a:ext>
            </a:extLst>
          </p:cNvPr>
          <p:cNvSpPr>
            <a:spLocks noGrp="1"/>
          </p:cNvSpPr>
          <p:nvPr>
            <p:ph type="sldNum" sz="quarter" idx="12"/>
          </p:nvPr>
        </p:nvSpPr>
        <p:spPr/>
        <p:txBody>
          <a:bodyPr/>
          <a:lstStyle/>
          <a:p>
            <a:fld id="{AF3AB783-08A3-C047-8A9E-D72AFDBF4A9F}" type="slidenum">
              <a:rPr lang="en-US" smtClean="0"/>
              <a:pPr/>
              <a:t>11</a:t>
            </a:fld>
            <a:endParaRPr lang="en-US"/>
          </a:p>
        </p:txBody>
      </p:sp>
      <p:graphicFrame>
        <p:nvGraphicFramePr>
          <p:cNvPr id="5" name="Table 4">
            <a:extLst>
              <a:ext uri="{FF2B5EF4-FFF2-40B4-BE49-F238E27FC236}">
                <a16:creationId xmlns:a16="http://schemas.microsoft.com/office/drawing/2014/main" id="{823CBA3B-3094-B77A-1074-43801E3D43B7}"/>
              </a:ext>
            </a:extLst>
          </p:cNvPr>
          <p:cNvGraphicFramePr>
            <a:graphicFrameLocks noGrp="1"/>
          </p:cNvGraphicFramePr>
          <p:nvPr>
            <p:extLst>
              <p:ext uri="{D42A27DB-BD31-4B8C-83A1-F6EECF244321}">
                <p14:modId xmlns:p14="http://schemas.microsoft.com/office/powerpoint/2010/main" val="809034388"/>
              </p:ext>
            </p:extLst>
          </p:nvPr>
        </p:nvGraphicFramePr>
        <p:xfrm>
          <a:off x="425904" y="1406399"/>
          <a:ext cx="11492437" cy="2334387"/>
        </p:xfrm>
        <a:graphic>
          <a:graphicData uri="http://schemas.openxmlformats.org/drawingml/2006/table">
            <a:tbl>
              <a:tblPr firstRow="1" bandRow="1">
                <a:tableStyleId>{5C22544A-7EE6-4342-B048-85BDC9FD1C3A}</a:tableStyleId>
              </a:tblPr>
              <a:tblGrid>
                <a:gridCol w="3429000">
                  <a:extLst>
                    <a:ext uri="{9D8B030D-6E8A-4147-A177-3AD203B41FA5}">
                      <a16:colId xmlns:a16="http://schemas.microsoft.com/office/drawing/2014/main" val="500186020"/>
                    </a:ext>
                  </a:extLst>
                </a:gridCol>
                <a:gridCol w="8063437">
                  <a:extLst>
                    <a:ext uri="{9D8B030D-6E8A-4147-A177-3AD203B41FA5}">
                      <a16:colId xmlns:a16="http://schemas.microsoft.com/office/drawing/2014/main" val="977659155"/>
                    </a:ext>
                  </a:extLst>
                </a:gridCol>
              </a:tblGrid>
              <a:tr h="285750">
                <a:tc gridSpan="2">
                  <a:txBody>
                    <a:bodyPr/>
                    <a:lstStyle/>
                    <a:p>
                      <a:pPr lvl="0" algn="ctr">
                        <a:lnSpc>
                          <a:spcPts val="1650"/>
                        </a:lnSpc>
                        <a:buNone/>
                      </a:pPr>
                      <a:r>
                        <a:rPr lang="en-US" sz="1400" b="0" i="0" u="none" strike="noStrike" noProof="0">
                          <a:solidFill>
                            <a:srgbClr val="FFFFFF"/>
                          </a:solidFill>
                          <a:effectLst/>
                          <a:latin typeface="Aptos"/>
                          <a:cs typeface="Arial"/>
                        </a:rPr>
                        <a:t>Case Study #1</a:t>
                      </a:r>
                      <a:endParaRPr lang="en-US" sz="1400">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hMerge="1">
                  <a:txBody>
                    <a:bodyPr/>
                    <a:lstStyle/>
                    <a:p>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Client company name   </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value (RM)</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37960282"/>
                  </a:ext>
                </a:extLst>
              </a:tr>
              <a:tr h="285750">
                <a:tc>
                  <a:txBody>
                    <a:bodyPr/>
                    <a:lstStyle/>
                    <a:p>
                      <a:pPr marL="0" marR="0" lvl="0" indent="0" algn="l">
                        <a:lnSpc>
                          <a:spcPts val="1650"/>
                        </a:lnSpc>
                        <a:buNone/>
                      </a:pPr>
                      <a:r>
                        <a:rPr lang="en-MY" sz="1400" b="1" i="0" u="none" strike="noStrike" noProof="0">
                          <a:solidFill>
                            <a:srgbClr val="FFFFFF"/>
                          </a:solidFill>
                          <a:effectLst/>
                          <a:latin typeface="Aptos"/>
                          <a:cs typeface="Arial"/>
                        </a:rPr>
                        <a:t>Date completed</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Pain Points Addressed</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604000236"/>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Solution/Services, Key Features and Functionalities Provided</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929097099"/>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Highlights and Performance</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a:solidFill>
                        <a:srgbClr val="FFFFFF"/>
                      </a:solidFill>
                    </a:lnL>
                    <a:lnR w="10239">
                      <a:solidFill>
                        <a:srgbClr val="FFFFFF"/>
                      </a:solidFill>
                    </a:lnR>
                    <a:lnT w="10239">
                      <a:solidFill>
                        <a:srgbClr val="FFFFFF"/>
                      </a:solidFill>
                    </a:lnT>
                    <a:lnB w="10239">
                      <a:solidFill>
                        <a:srgbClr val="FFFFFF"/>
                      </a:solidFill>
                    </a:lnB>
                    <a:solidFill>
                      <a:schemeClr val="bg1">
                        <a:lumMod val="95000"/>
                      </a:schemeClr>
                    </a:solidFill>
                  </a:tcPr>
                </a:tc>
                <a:extLst>
                  <a:ext uri="{0D108BD9-81ED-4DB2-BD59-A6C34878D82A}">
                    <a16:rowId xmlns:a16="http://schemas.microsoft.com/office/drawing/2014/main" val="3697122604"/>
                  </a:ext>
                </a:extLst>
              </a:tr>
            </a:tbl>
          </a:graphicData>
        </a:graphic>
      </p:graphicFrame>
      <p:sp>
        <p:nvSpPr>
          <p:cNvPr id="6" name="TextBox 6">
            <a:extLst>
              <a:ext uri="{FF2B5EF4-FFF2-40B4-BE49-F238E27FC236}">
                <a16:creationId xmlns:a16="http://schemas.microsoft.com/office/drawing/2014/main" id="{D6F0D48F-93C6-F874-5FB2-433A442B34CB}"/>
              </a:ext>
            </a:extLst>
          </p:cNvPr>
          <p:cNvSpPr txBox="1"/>
          <p:nvPr/>
        </p:nvSpPr>
        <p:spPr>
          <a:xfrm>
            <a:off x="4709825" y="-758"/>
            <a:ext cx="2772463"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graphicFrame>
        <p:nvGraphicFramePr>
          <p:cNvPr id="3" name="Table 2">
            <a:extLst>
              <a:ext uri="{FF2B5EF4-FFF2-40B4-BE49-F238E27FC236}">
                <a16:creationId xmlns:a16="http://schemas.microsoft.com/office/drawing/2014/main" id="{2A2C0797-65BB-8125-7095-848BF6FDB503}"/>
              </a:ext>
            </a:extLst>
          </p:cNvPr>
          <p:cNvGraphicFramePr>
            <a:graphicFrameLocks noGrp="1"/>
          </p:cNvGraphicFramePr>
          <p:nvPr>
            <p:extLst>
              <p:ext uri="{D42A27DB-BD31-4B8C-83A1-F6EECF244321}">
                <p14:modId xmlns:p14="http://schemas.microsoft.com/office/powerpoint/2010/main" val="961647677"/>
              </p:ext>
            </p:extLst>
          </p:nvPr>
        </p:nvGraphicFramePr>
        <p:xfrm>
          <a:off x="425903" y="3787237"/>
          <a:ext cx="11492437" cy="2334387"/>
        </p:xfrm>
        <a:graphic>
          <a:graphicData uri="http://schemas.openxmlformats.org/drawingml/2006/table">
            <a:tbl>
              <a:tblPr firstRow="1" bandRow="1">
                <a:tableStyleId>{5C22544A-7EE6-4342-B048-85BDC9FD1C3A}</a:tableStyleId>
              </a:tblPr>
              <a:tblGrid>
                <a:gridCol w="3479131">
                  <a:extLst>
                    <a:ext uri="{9D8B030D-6E8A-4147-A177-3AD203B41FA5}">
                      <a16:colId xmlns:a16="http://schemas.microsoft.com/office/drawing/2014/main" val="1627867290"/>
                    </a:ext>
                  </a:extLst>
                </a:gridCol>
                <a:gridCol w="8013306">
                  <a:extLst>
                    <a:ext uri="{9D8B030D-6E8A-4147-A177-3AD203B41FA5}">
                      <a16:colId xmlns:a16="http://schemas.microsoft.com/office/drawing/2014/main" val="2627272775"/>
                    </a:ext>
                  </a:extLst>
                </a:gridCol>
              </a:tblGrid>
              <a:tr h="285750">
                <a:tc gridSpan="2">
                  <a:txBody>
                    <a:bodyPr/>
                    <a:lstStyle/>
                    <a:p>
                      <a:pPr lvl="0" algn="ctr">
                        <a:lnSpc>
                          <a:spcPts val="1650"/>
                        </a:lnSpc>
                        <a:buNone/>
                      </a:pPr>
                      <a:r>
                        <a:rPr lang="en-US" sz="1400" b="0" i="0" u="none" strike="noStrike" noProof="0">
                          <a:solidFill>
                            <a:srgbClr val="FFFFFF"/>
                          </a:solidFill>
                          <a:effectLst/>
                          <a:latin typeface="Aptos"/>
                          <a:cs typeface="Arial"/>
                        </a:rPr>
                        <a:t>Case Study #2</a:t>
                      </a:r>
                      <a:endParaRPr lang="en-US" sz="1400">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hMerge="1">
                  <a:txBody>
                    <a:bodyPr/>
                    <a:lstStyle/>
                    <a:p>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365393307"/>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Client company name   </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295717382"/>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value (RM)</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50319300"/>
                  </a:ext>
                </a:extLst>
              </a:tr>
              <a:tr h="285750">
                <a:tc>
                  <a:txBody>
                    <a:bodyPr/>
                    <a:lstStyle/>
                    <a:p>
                      <a:pPr marL="0" marR="0" lvl="0" indent="0" algn="l">
                        <a:lnSpc>
                          <a:spcPts val="1650"/>
                        </a:lnSpc>
                        <a:buNone/>
                      </a:pPr>
                      <a:r>
                        <a:rPr lang="en-MY" sz="1400" b="1" i="0" u="none" strike="noStrike" noProof="0">
                          <a:solidFill>
                            <a:srgbClr val="FFFFFF"/>
                          </a:solidFill>
                          <a:effectLst/>
                          <a:latin typeface="Aptos"/>
                          <a:cs typeface="Arial"/>
                        </a:rPr>
                        <a:t>Date completed</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4037639464"/>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Pain Points Addressed</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44702309"/>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Solution/Services, Key Features and Functionalities Provided</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a:solidFill>
                        <a:srgbClr val="FFFFFF"/>
                      </a:solidFill>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989774380"/>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Highlights and Performance</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a:solidFill>
                        <a:srgbClr val="FFFFFF"/>
                      </a:solidFill>
                    </a:lnR>
                    <a:lnT w="10239" cap="flat" cmpd="sng" algn="ctr">
                      <a:solidFill>
                        <a:srgbClr val="FFFFFF"/>
                      </a:solidFill>
                      <a:prstDash val="solid"/>
                      <a:round/>
                      <a:headEnd type="none" w="med" len="med"/>
                      <a:tailEnd type="none" w="med" len="med"/>
                    </a:lnT>
                    <a:lnB w="10239">
                      <a:solidFill>
                        <a:srgbClr val="FFFFFF"/>
                      </a:solidFill>
                    </a:lnB>
                    <a:solidFill>
                      <a:schemeClr val="bg1">
                        <a:lumMod val="95000"/>
                      </a:schemeClr>
                    </a:solidFill>
                  </a:tcPr>
                </a:tc>
                <a:extLst>
                  <a:ext uri="{0D108BD9-81ED-4DB2-BD59-A6C34878D82A}">
                    <a16:rowId xmlns:a16="http://schemas.microsoft.com/office/drawing/2014/main" val="3726372557"/>
                  </a:ext>
                </a:extLst>
              </a:tr>
            </a:tbl>
          </a:graphicData>
        </a:graphic>
      </p:graphicFrame>
    </p:spTree>
    <p:extLst>
      <p:ext uri="{BB962C8B-B14F-4D97-AF65-F5344CB8AC3E}">
        <p14:creationId xmlns:p14="http://schemas.microsoft.com/office/powerpoint/2010/main" val="2879935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759D2-3D6C-D97A-8863-BAB439A93E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17E366-D198-308B-888F-9DA1300D94ED}"/>
              </a:ext>
            </a:extLst>
          </p:cNvPr>
          <p:cNvSpPr>
            <a:spLocks noGrp="1"/>
          </p:cNvSpPr>
          <p:nvPr>
            <p:ph type="title"/>
          </p:nvPr>
        </p:nvSpPr>
        <p:spPr>
          <a:xfrm>
            <a:off x="311604" y="476380"/>
            <a:ext cx="10927896" cy="654050"/>
          </a:xfrm>
        </p:spPr>
        <p:txBody>
          <a:bodyPr lIns="91440" tIns="45720" rIns="91440" bIns="45720" anchor="t"/>
          <a:lstStyle/>
          <a:p>
            <a:r>
              <a:rPr lang="en-US" b="1">
                <a:latin typeface="Arial"/>
                <a:cs typeface="Arial"/>
              </a:rPr>
              <a:t>2.2 Case Study of Projects Implemented for Manufacturing Sector by the Company (please highlight best 3) 2/2</a:t>
            </a:r>
            <a:endParaRPr lang="en-US" b="1"/>
          </a:p>
        </p:txBody>
      </p:sp>
      <p:sp>
        <p:nvSpPr>
          <p:cNvPr id="4" name="Slide Number Placeholder 3">
            <a:extLst>
              <a:ext uri="{FF2B5EF4-FFF2-40B4-BE49-F238E27FC236}">
                <a16:creationId xmlns:a16="http://schemas.microsoft.com/office/drawing/2014/main" id="{E4CCB6C8-9064-F2EE-0DC7-E844424E0BAC}"/>
              </a:ext>
            </a:extLst>
          </p:cNvPr>
          <p:cNvSpPr>
            <a:spLocks noGrp="1"/>
          </p:cNvSpPr>
          <p:nvPr>
            <p:ph type="sldNum" sz="quarter" idx="12"/>
          </p:nvPr>
        </p:nvSpPr>
        <p:spPr/>
        <p:txBody>
          <a:bodyPr/>
          <a:lstStyle/>
          <a:p>
            <a:fld id="{AF3AB783-08A3-C047-8A9E-D72AFDBF4A9F}" type="slidenum">
              <a:rPr lang="en-US" smtClean="0"/>
              <a:pPr/>
              <a:t>12</a:t>
            </a:fld>
            <a:endParaRPr lang="en-US"/>
          </a:p>
        </p:txBody>
      </p:sp>
      <p:graphicFrame>
        <p:nvGraphicFramePr>
          <p:cNvPr id="5" name="Table 4">
            <a:extLst>
              <a:ext uri="{FF2B5EF4-FFF2-40B4-BE49-F238E27FC236}">
                <a16:creationId xmlns:a16="http://schemas.microsoft.com/office/drawing/2014/main" id="{6CF2CADC-9A94-B662-BD63-3F245FD8C8D9}"/>
              </a:ext>
            </a:extLst>
          </p:cNvPr>
          <p:cNvGraphicFramePr>
            <a:graphicFrameLocks noGrp="1"/>
          </p:cNvGraphicFramePr>
          <p:nvPr>
            <p:extLst>
              <p:ext uri="{D42A27DB-BD31-4B8C-83A1-F6EECF244321}">
                <p14:modId xmlns:p14="http://schemas.microsoft.com/office/powerpoint/2010/main" val="2926914161"/>
              </p:ext>
            </p:extLst>
          </p:nvPr>
        </p:nvGraphicFramePr>
        <p:xfrm>
          <a:off x="425904" y="1406399"/>
          <a:ext cx="11492437" cy="2334387"/>
        </p:xfrm>
        <a:graphic>
          <a:graphicData uri="http://schemas.openxmlformats.org/drawingml/2006/table">
            <a:tbl>
              <a:tblPr firstRow="1" bandRow="1">
                <a:tableStyleId>{5C22544A-7EE6-4342-B048-85BDC9FD1C3A}</a:tableStyleId>
              </a:tblPr>
              <a:tblGrid>
                <a:gridCol w="4752974">
                  <a:extLst>
                    <a:ext uri="{9D8B030D-6E8A-4147-A177-3AD203B41FA5}">
                      <a16:colId xmlns:a16="http://schemas.microsoft.com/office/drawing/2014/main" val="500186020"/>
                    </a:ext>
                  </a:extLst>
                </a:gridCol>
                <a:gridCol w="6739463">
                  <a:extLst>
                    <a:ext uri="{9D8B030D-6E8A-4147-A177-3AD203B41FA5}">
                      <a16:colId xmlns:a16="http://schemas.microsoft.com/office/drawing/2014/main" val="977659155"/>
                    </a:ext>
                  </a:extLst>
                </a:gridCol>
              </a:tblGrid>
              <a:tr h="285750">
                <a:tc gridSpan="2">
                  <a:txBody>
                    <a:bodyPr/>
                    <a:lstStyle/>
                    <a:p>
                      <a:pPr lvl="0" algn="ctr">
                        <a:lnSpc>
                          <a:spcPts val="1650"/>
                        </a:lnSpc>
                        <a:buNone/>
                      </a:pPr>
                      <a:r>
                        <a:rPr lang="en-US" sz="1400" b="0" i="0" u="none" strike="noStrike" noProof="0">
                          <a:solidFill>
                            <a:srgbClr val="FFFFFF"/>
                          </a:solidFill>
                          <a:effectLst/>
                          <a:latin typeface="Aptos"/>
                          <a:cs typeface="Arial"/>
                        </a:rPr>
                        <a:t>Case Study #3</a:t>
                      </a:r>
                      <a:endParaRPr lang="en-US" sz="1400">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hMerge="1">
                  <a:txBody>
                    <a:bodyPr/>
                    <a:lstStyle/>
                    <a:p>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Client company name   </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value (RM)</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37960282"/>
                  </a:ext>
                </a:extLst>
              </a:tr>
              <a:tr h="285750">
                <a:tc>
                  <a:txBody>
                    <a:bodyPr/>
                    <a:lstStyle/>
                    <a:p>
                      <a:pPr marL="0" marR="0" lvl="0" indent="0" algn="l">
                        <a:lnSpc>
                          <a:spcPts val="1650"/>
                        </a:lnSpc>
                        <a:buNone/>
                      </a:pPr>
                      <a:r>
                        <a:rPr lang="en-MY" sz="1400" b="1" i="0" u="none" strike="noStrike" noProof="0">
                          <a:solidFill>
                            <a:srgbClr val="FFFFFF"/>
                          </a:solidFill>
                          <a:effectLst/>
                          <a:latin typeface="Aptos"/>
                          <a:cs typeface="Arial"/>
                        </a:rPr>
                        <a:t>Date completed</a:t>
                      </a:r>
                      <a:endParaRPr lang="en-US" sz="1400" b="1">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Pain Points Addressed</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cs typeface="Arial"/>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604000236"/>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Solution/Services, Key Features and Functionalities Provided</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929097099"/>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Project Highlights and Performance</a:t>
                      </a:r>
                      <a:endParaRPr lang="en-US" sz="1400" b="1">
                        <a:latin typeface="Aptos"/>
                        <a:cs typeface="Arial"/>
                      </a:endParaRP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cs typeface="Arial"/>
                      </a:endParaRPr>
                    </a:p>
                  </a:txBody>
                  <a:tcPr>
                    <a:lnL w="10239">
                      <a:solidFill>
                        <a:srgbClr val="FFFFFF"/>
                      </a:solidFill>
                    </a:lnL>
                    <a:lnR w="10239">
                      <a:solidFill>
                        <a:srgbClr val="FFFFFF"/>
                      </a:solidFill>
                    </a:lnR>
                    <a:lnT w="10239">
                      <a:solidFill>
                        <a:srgbClr val="FFFFFF"/>
                      </a:solidFill>
                    </a:lnT>
                    <a:lnB w="10239">
                      <a:solidFill>
                        <a:srgbClr val="FFFFFF"/>
                      </a:solidFill>
                    </a:lnB>
                    <a:solidFill>
                      <a:schemeClr val="bg1">
                        <a:lumMod val="95000"/>
                      </a:schemeClr>
                    </a:solidFill>
                  </a:tcPr>
                </a:tc>
                <a:extLst>
                  <a:ext uri="{0D108BD9-81ED-4DB2-BD59-A6C34878D82A}">
                    <a16:rowId xmlns:a16="http://schemas.microsoft.com/office/drawing/2014/main" val="3697122604"/>
                  </a:ext>
                </a:extLst>
              </a:tr>
            </a:tbl>
          </a:graphicData>
        </a:graphic>
      </p:graphicFrame>
      <p:sp>
        <p:nvSpPr>
          <p:cNvPr id="6" name="TextBox 6">
            <a:extLst>
              <a:ext uri="{FF2B5EF4-FFF2-40B4-BE49-F238E27FC236}">
                <a16:creationId xmlns:a16="http://schemas.microsoft.com/office/drawing/2014/main" id="{53C3CFE7-D169-FAF7-D1B1-582FB54EA2DA}"/>
              </a:ext>
            </a:extLst>
          </p:cNvPr>
          <p:cNvSpPr txBox="1"/>
          <p:nvPr/>
        </p:nvSpPr>
        <p:spPr>
          <a:xfrm>
            <a:off x="4709825" y="-758"/>
            <a:ext cx="2772463"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439072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648C8-98AD-A306-6EBE-0BAB938644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16D4BF-B650-6633-EC7C-B3484F127F8C}"/>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2.3 Company Competitiveness in the Manufacturing Sector / Smart Manufacturing</a:t>
            </a:r>
            <a:endParaRPr lang="en-US" b="1"/>
          </a:p>
        </p:txBody>
      </p:sp>
      <p:sp>
        <p:nvSpPr>
          <p:cNvPr id="4" name="Slide Number Placeholder 3">
            <a:extLst>
              <a:ext uri="{FF2B5EF4-FFF2-40B4-BE49-F238E27FC236}">
                <a16:creationId xmlns:a16="http://schemas.microsoft.com/office/drawing/2014/main" id="{E3DD4B97-7448-A6AC-2896-368CC643277C}"/>
              </a:ext>
            </a:extLst>
          </p:cNvPr>
          <p:cNvSpPr>
            <a:spLocks noGrp="1"/>
          </p:cNvSpPr>
          <p:nvPr>
            <p:ph type="sldNum" sz="quarter" idx="12"/>
          </p:nvPr>
        </p:nvSpPr>
        <p:spPr/>
        <p:txBody>
          <a:bodyPr/>
          <a:lstStyle/>
          <a:p>
            <a:fld id="{AF3AB783-08A3-C047-8A9E-D72AFDBF4A9F}" type="slidenum">
              <a:rPr lang="en-US" smtClean="0"/>
              <a:pPr/>
              <a:t>13</a:t>
            </a:fld>
            <a:endParaRPr lang="en-US"/>
          </a:p>
        </p:txBody>
      </p:sp>
      <p:graphicFrame>
        <p:nvGraphicFramePr>
          <p:cNvPr id="5" name="Table 4">
            <a:extLst>
              <a:ext uri="{FF2B5EF4-FFF2-40B4-BE49-F238E27FC236}">
                <a16:creationId xmlns:a16="http://schemas.microsoft.com/office/drawing/2014/main" id="{7A813861-228B-DFA6-6806-89161FC9E4C8}"/>
              </a:ext>
            </a:extLst>
          </p:cNvPr>
          <p:cNvGraphicFramePr>
            <a:graphicFrameLocks noGrp="1"/>
          </p:cNvGraphicFramePr>
          <p:nvPr>
            <p:extLst>
              <p:ext uri="{D42A27DB-BD31-4B8C-83A1-F6EECF244321}">
                <p14:modId xmlns:p14="http://schemas.microsoft.com/office/powerpoint/2010/main" val="2077102103"/>
              </p:ext>
            </p:extLst>
          </p:nvPr>
        </p:nvGraphicFramePr>
        <p:xfrm>
          <a:off x="513058" y="1673213"/>
          <a:ext cx="11207923" cy="3048000"/>
        </p:xfrm>
        <a:graphic>
          <a:graphicData uri="http://schemas.openxmlformats.org/drawingml/2006/table">
            <a:tbl>
              <a:tblPr bandRow="1">
                <a:tableStyleId>{5C22544A-7EE6-4342-B048-85BDC9FD1C3A}</a:tableStyleId>
              </a:tblPr>
              <a:tblGrid>
                <a:gridCol w="3448049">
                  <a:extLst>
                    <a:ext uri="{9D8B030D-6E8A-4147-A177-3AD203B41FA5}">
                      <a16:colId xmlns:a16="http://schemas.microsoft.com/office/drawing/2014/main" val="816620014"/>
                    </a:ext>
                  </a:extLst>
                </a:gridCol>
                <a:gridCol w="7759874">
                  <a:extLst>
                    <a:ext uri="{9D8B030D-6E8A-4147-A177-3AD203B41FA5}">
                      <a16:colId xmlns:a16="http://schemas.microsoft.com/office/drawing/2014/main" val="691098743"/>
                    </a:ext>
                  </a:extLst>
                </a:gridCol>
              </a:tblGrid>
              <a:tr h="692203">
                <a:tc>
                  <a:txBody>
                    <a:bodyPr/>
                    <a:lstStyle/>
                    <a:p>
                      <a:pPr lvl="0" algn="l">
                        <a:lnSpc>
                          <a:spcPts val="2175"/>
                        </a:lnSpc>
                        <a:buNone/>
                      </a:pPr>
                      <a:r>
                        <a:rPr lang="en-US" sz="1400" b="1">
                          <a:solidFill>
                            <a:schemeClr val="bg1"/>
                          </a:solidFill>
                          <a:latin typeface="Aptos"/>
                        </a:rPr>
                        <a:t>Your company’s competitiveness in the manufacturing sector</a:t>
                      </a: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tc>
                  <a:txBody>
                    <a:bodyPr/>
                    <a:lstStyle/>
                    <a:p>
                      <a:pPr marL="0" lvl="0" indent="0" algn="just">
                        <a:lnSpc>
                          <a:spcPct val="100000"/>
                        </a:lnSpc>
                        <a:buFont typeface="Arial" panose="020B0604020202020204" pitchFamily="34" charset="0"/>
                        <a:buNone/>
                      </a:pPr>
                      <a:r>
                        <a:rPr lang="en-US" sz="1400">
                          <a:highlight>
                            <a:srgbClr val="FFFF00"/>
                          </a:highlight>
                          <a:latin typeface="Aptos"/>
                        </a:rPr>
                        <a:t>Please state in bullet forms:</a:t>
                      </a:r>
                    </a:p>
                    <a:p>
                      <a:pPr marL="285750" lvl="0" indent="-285750" algn="just">
                        <a:lnSpc>
                          <a:spcPct val="100000"/>
                        </a:lnSpc>
                        <a:buFont typeface="Arial" panose="020B0604020202020204" pitchFamily="34" charset="0"/>
                        <a:buChar char="•"/>
                      </a:pPr>
                      <a:r>
                        <a:rPr lang="en-US" sz="1400">
                          <a:latin typeface="Aptos"/>
                        </a:rPr>
                        <a:t>&lt;</a:t>
                      </a:r>
                      <a:r>
                        <a:rPr lang="en-US" sz="1400">
                          <a:highlight>
                            <a:srgbClr val="FFFF00"/>
                          </a:highlight>
                          <a:latin typeface="Aptos"/>
                        </a:rPr>
                        <a:t>e.g. core capabilities, use of digital technologies, innovation, market positioning, manufacturing focus sector, competitive strength, track record, future readiness etc.&gt; </a:t>
                      </a:r>
                    </a:p>
                    <a:p>
                      <a:pPr marL="0" lvl="0" indent="0" algn="just">
                        <a:lnSpc>
                          <a:spcPct val="100000"/>
                        </a:lnSpc>
                        <a:buFont typeface="Arial" panose="020B0604020202020204" pitchFamily="34" charset="0"/>
                        <a:buNone/>
                      </a:pPr>
                      <a:endParaRPr lang="en-US" sz="1400">
                        <a:highlight>
                          <a:srgbClr val="FFFF00"/>
                        </a:highlight>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chemeClr val="bg1"/>
                    </a:solidFill>
                  </a:tcPr>
                </a:tc>
                <a:extLst>
                  <a:ext uri="{0D108BD9-81ED-4DB2-BD59-A6C34878D82A}">
                    <a16:rowId xmlns:a16="http://schemas.microsoft.com/office/drawing/2014/main" val="1475765233"/>
                  </a:ext>
                </a:extLst>
              </a:tr>
              <a:tr h="692203">
                <a:tc>
                  <a:txBody>
                    <a:bodyPr/>
                    <a:lstStyle/>
                    <a:p>
                      <a:pPr lvl="0" algn="l">
                        <a:lnSpc>
                          <a:spcPts val="2175"/>
                        </a:lnSpc>
                        <a:buNone/>
                      </a:pPr>
                      <a:r>
                        <a:rPr lang="en-US" sz="1400" b="1" i="0" u="none" strike="noStrike" noProof="0">
                          <a:solidFill>
                            <a:srgbClr val="FFFFFF"/>
                          </a:solidFill>
                          <a:effectLst/>
                          <a:latin typeface="Aptos"/>
                        </a:rPr>
                        <a:t>Knowledge of Manufacturing Operations Domains (if any)</a:t>
                      </a:r>
                      <a:endParaRPr lang="en-US" sz="1400" b="1">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a:highlight>
                            <a:srgbClr val="FFFF00"/>
                          </a:highlight>
                          <a:latin typeface="Aptos"/>
                        </a:rPr>
                        <a:t>Please state in bullet forms:</a:t>
                      </a:r>
                    </a:p>
                    <a:p>
                      <a:pPr marL="285750" lvl="0" indent="-285750" algn="just">
                        <a:lnSpc>
                          <a:spcPct val="100000"/>
                        </a:lnSpc>
                        <a:buFont typeface="Arial" panose="020B0604020202020204" pitchFamily="34" charset="0"/>
                        <a:buChar char="•"/>
                      </a:pPr>
                      <a:r>
                        <a:rPr lang="en-US" sz="1400" b="0" i="0" u="none" strike="noStrike" noProof="0">
                          <a:solidFill>
                            <a:srgbClr val="000000"/>
                          </a:solidFill>
                          <a:effectLst/>
                          <a:highlight>
                            <a:srgbClr val="FFFF00"/>
                          </a:highlight>
                          <a:latin typeface="Aptos"/>
                          <a:cs typeface="Arial"/>
                        </a:rPr>
                        <a:t>&lt;</a:t>
                      </a:r>
                      <a:r>
                        <a:rPr lang="en-US" sz="1400" b="0" i="0" u="none" strike="noStrike" noProof="0" err="1">
                          <a:solidFill>
                            <a:srgbClr val="000000"/>
                          </a:solidFill>
                          <a:effectLst/>
                          <a:highlight>
                            <a:srgbClr val="FFFF00"/>
                          </a:highlight>
                          <a:latin typeface="Aptos"/>
                        </a:rPr>
                        <a:t>eg.</a:t>
                      </a:r>
                      <a:r>
                        <a:rPr lang="en-US" sz="1400" b="0" i="0" u="none" strike="noStrike" noProof="0">
                          <a:solidFill>
                            <a:srgbClr val="000000"/>
                          </a:solidFill>
                          <a:effectLst/>
                          <a:highlight>
                            <a:srgbClr val="FFFF00"/>
                          </a:highlight>
                          <a:latin typeface="Aptos"/>
                        </a:rPr>
                        <a:t> Process or control automation, shop-floor execution, machines utilization etc.&gt; </a:t>
                      </a:r>
                    </a:p>
                    <a:p>
                      <a:pPr marL="285750" lvl="0" indent="-285750" algn="just">
                        <a:lnSpc>
                          <a:spcPct val="100000"/>
                        </a:lnSpc>
                        <a:buFont typeface="Arial" panose="020B0604020202020204" pitchFamily="34" charset="0"/>
                        <a:buChar char="•"/>
                      </a:pPr>
                      <a:r>
                        <a:rPr lang="en-US" sz="1400" b="0" i="0" u="none" strike="noStrike" noProof="0">
                          <a:solidFill>
                            <a:srgbClr val="000000"/>
                          </a:solidFill>
                          <a:effectLst/>
                          <a:highlight>
                            <a:srgbClr val="FFFF00"/>
                          </a:highlight>
                          <a:latin typeface="Aptos"/>
                        </a:rPr>
                        <a:t>&lt;Please state where and how did the company obtain such knowledge</a:t>
                      </a:r>
                      <a:r>
                        <a:rPr lang="en-US" sz="1400" b="0" i="0" u="none" strike="noStrike" noProof="0">
                          <a:solidFill>
                            <a:srgbClr val="000000"/>
                          </a:solidFill>
                          <a:effectLst/>
                          <a:highlight>
                            <a:srgbClr val="FFFF00"/>
                          </a:highlight>
                          <a:latin typeface="Aptos"/>
                          <a:cs typeface="Arial"/>
                        </a:rPr>
                        <a:t>&gt; </a:t>
                      </a:r>
                    </a:p>
                    <a:p>
                      <a:pPr marL="0" lvl="0" indent="0" algn="just">
                        <a:lnSpc>
                          <a:spcPct val="100000"/>
                        </a:lnSpc>
                        <a:buFont typeface="Arial" panose="020B0604020202020204" pitchFamily="34" charset="0"/>
                        <a:buNone/>
                      </a:pP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chemeClr val="bg1"/>
                    </a:solidFill>
                  </a:tcPr>
                </a:tc>
                <a:extLst>
                  <a:ext uri="{0D108BD9-81ED-4DB2-BD59-A6C34878D82A}">
                    <a16:rowId xmlns:a16="http://schemas.microsoft.com/office/drawing/2014/main" val="2880145473"/>
                  </a:ext>
                </a:extLst>
              </a:tr>
              <a:tr h="692203">
                <a:tc>
                  <a:txBody>
                    <a:bodyPr/>
                    <a:lstStyle/>
                    <a:p>
                      <a:pPr lvl="0" algn="l">
                        <a:lnSpc>
                          <a:spcPts val="2175"/>
                        </a:lnSpc>
                        <a:buNone/>
                      </a:pPr>
                      <a:r>
                        <a:rPr lang="en-US" sz="1400" b="1" i="0" u="none" strike="noStrike" noProof="0">
                          <a:solidFill>
                            <a:srgbClr val="FFFFFF"/>
                          </a:solidFill>
                          <a:effectLst/>
                          <a:latin typeface="Aptos"/>
                        </a:rPr>
                        <a:t>Knowledge of Manufacturing Value Chain Performance Domains (if any)</a:t>
                      </a:r>
                      <a:endParaRPr lang="en-US" sz="1400" b="1">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a:solidFill>
                        <a:srgbClr val="B2B2B2"/>
                      </a:solidFill>
                    </a:lnB>
                    <a:solidFill>
                      <a:srgbClr val="002060"/>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a:highlight>
                            <a:srgbClr val="FFFF00"/>
                          </a:highlight>
                          <a:latin typeface="Aptos"/>
                        </a:rPr>
                        <a:t>Please state in bullet forms: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i="0" u="none" strike="noStrike" noProof="0">
                          <a:solidFill>
                            <a:srgbClr val="000000"/>
                          </a:solidFill>
                          <a:effectLst/>
                          <a:highlight>
                            <a:srgbClr val="FFFF00"/>
                          </a:highlight>
                          <a:latin typeface="Aptos" panose="020B0004020202020204" pitchFamily="34" charset="0"/>
                          <a:cs typeface="Arial"/>
                        </a:rPr>
                        <a:t>&lt;</a:t>
                      </a:r>
                      <a:r>
                        <a:rPr lang="en-US" sz="1400" b="0" i="0" u="none" strike="noStrike" noProof="0" err="1">
                          <a:solidFill>
                            <a:srgbClr val="000000"/>
                          </a:solidFill>
                          <a:effectLst/>
                          <a:highlight>
                            <a:srgbClr val="FFFF00"/>
                          </a:highlight>
                          <a:latin typeface="Aptos" panose="020B0004020202020204" pitchFamily="34" charset="0"/>
                        </a:rPr>
                        <a:t>eg.</a:t>
                      </a:r>
                      <a:r>
                        <a:rPr lang="en-US" sz="1400" b="0" i="0" u="none" strike="noStrike" noProof="0">
                          <a:solidFill>
                            <a:srgbClr val="000000"/>
                          </a:solidFill>
                          <a:effectLst/>
                          <a:highlight>
                            <a:srgbClr val="FFFF00"/>
                          </a:highlight>
                          <a:latin typeface="Aptos" panose="020B0004020202020204" pitchFamily="34" charset="0"/>
                        </a:rPr>
                        <a:t> </a:t>
                      </a:r>
                      <a:r>
                        <a:rPr lang="en-US" sz="1400" b="0" i="0" kern="1200">
                          <a:solidFill>
                            <a:schemeClr val="tx1"/>
                          </a:solidFill>
                          <a:effectLst/>
                          <a:highlight>
                            <a:srgbClr val="FFFF00"/>
                          </a:highlight>
                          <a:latin typeface="Aptos" panose="020B0004020202020204" pitchFamily="34" charset="0"/>
                          <a:ea typeface="+mn-ea"/>
                          <a:cs typeface="+mn-cs"/>
                        </a:rPr>
                        <a:t>supply chain, logistics, cost, delivery, quality, and end‑to‑end performance optimization </a:t>
                      </a:r>
                      <a:r>
                        <a:rPr lang="en-US" sz="1400" b="0" i="0" u="none" strike="noStrike" noProof="0">
                          <a:solidFill>
                            <a:srgbClr val="000000"/>
                          </a:solidFill>
                          <a:effectLst/>
                          <a:highlight>
                            <a:srgbClr val="FFFF00"/>
                          </a:highlight>
                          <a:latin typeface="Aptos" panose="020B0004020202020204" pitchFamily="34" charset="0"/>
                        </a:rPr>
                        <a:t>etc.&gt;</a:t>
                      </a:r>
                    </a:p>
                    <a:p>
                      <a:pPr marL="285750" lvl="0" indent="-285750" algn="just">
                        <a:lnSpc>
                          <a:spcPct val="100000"/>
                        </a:lnSpc>
                        <a:buFont typeface="Arial" panose="020B0604020202020204" pitchFamily="34" charset="0"/>
                        <a:buChar char="•"/>
                      </a:pPr>
                      <a:r>
                        <a:rPr lang="en-US" sz="1400" b="0" i="0" u="none" strike="noStrike" noProof="0">
                          <a:solidFill>
                            <a:srgbClr val="000000"/>
                          </a:solidFill>
                          <a:effectLst/>
                          <a:highlight>
                            <a:srgbClr val="FFFF00"/>
                          </a:highlight>
                          <a:latin typeface="Aptos"/>
                        </a:rPr>
                        <a:t>&lt;Please state where and how did the company obtain such knowledge</a:t>
                      </a:r>
                      <a:r>
                        <a:rPr lang="en-US" sz="1400" b="0" i="0" u="none" strike="noStrike" noProof="0">
                          <a:solidFill>
                            <a:srgbClr val="000000"/>
                          </a:solidFill>
                          <a:effectLst/>
                          <a:highlight>
                            <a:srgbClr val="FFFF00"/>
                          </a:highlight>
                          <a:latin typeface="Aptos"/>
                          <a:cs typeface="Arial"/>
                        </a:rPr>
                        <a:t>&gt;</a:t>
                      </a:r>
                    </a:p>
                    <a:p>
                      <a:pPr marL="0" lvl="0" indent="0" algn="just">
                        <a:lnSpc>
                          <a:spcPct val="100000"/>
                        </a:lnSpc>
                        <a:buFont typeface="Arial" panose="020B0604020202020204" pitchFamily="34" charset="0"/>
                        <a:buNone/>
                      </a:pP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a:solidFill>
                        <a:srgbClr val="B2B2B2"/>
                      </a:solidFill>
                    </a:lnB>
                    <a:solidFill>
                      <a:schemeClr val="bg1"/>
                    </a:solidFill>
                  </a:tcPr>
                </a:tc>
                <a:extLst>
                  <a:ext uri="{0D108BD9-81ED-4DB2-BD59-A6C34878D82A}">
                    <a16:rowId xmlns:a16="http://schemas.microsoft.com/office/drawing/2014/main" val="259771901"/>
                  </a:ext>
                </a:extLst>
              </a:tr>
            </a:tbl>
          </a:graphicData>
        </a:graphic>
      </p:graphicFrame>
      <p:sp>
        <p:nvSpPr>
          <p:cNvPr id="7" name="TextBox 6">
            <a:extLst>
              <a:ext uri="{FF2B5EF4-FFF2-40B4-BE49-F238E27FC236}">
                <a16:creationId xmlns:a16="http://schemas.microsoft.com/office/drawing/2014/main" id="{A03DF2AC-4D68-72E9-01C3-0B35B67F8AE9}"/>
              </a:ext>
            </a:extLst>
          </p:cNvPr>
          <p:cNvSpPr txBox="1"/>
          <p:nvPr/>
        </p:nvSpPr>
        <p:spPr>
          <a:xfrm>
            <a:off x="513058" y="1210777"/>
            <a:ext cx="11207923" cy="307777"/>
          </a:xfrm>
          <a:prstGeom prst="rect">
            <a:avLst/>
          </a:prstGeom>
          <a:noFill/>
        </p:spPr>
        <p:txBody>
          <a:bodyPr wrap="square" lIns="91440" tIns="45720" rIns="91440" bIns="45720" anchor="t">
            <a:spAutoFit/>
          </a:bodyPr>
          <a:lstStyle/>
          <a:p>
            <a:pPr>
              <a:defRPr/>
            </a:pPr>
            <a:r>
              <a:rPr lang="en-US" sz="1400">
                <a:solidFill>
                  <a:prstClr val="black"/>
                </a:solidFill>
                <a:latin typeface="Arial "/>
                <a:ea typeface="+mn-lt"/>
                <a:cs typeface="+mn-lt"/>
              </a:rPr>
              <a:t>Please state your company’s competitiveness in the context of the manufacturing sector / smart manufacturing:(Please state in bullet form)::</a:t>
            </a:r>
            <a:endParaRPr lang="en-US" sz="1400">
              <a:solidFill>
                <a:prstClr val="black"/>
              </a:solidFill>
              <a:latin typeface="Arial "/>
              <a:cs typeface="Arial" panose="020B0604020202020204"/>
            </a:endParaRPr>
          </a:p>
        </p:txBody>
      </p:sp>
      <p:sp>
        <p:nvSpPr>
          <p:cNvPr id="6" name="TextBox 6">
            <a:extLst>
              <a:ext uri="{FF2B5EF4-FFF2-40B4-BE49-F238E27FC236}">
                <a16:creationId xmlns:a16="http://schemas.microsoft.com/office/drawing/2014/main" id="{A5F03E1F-1472-8BF1-F299-80EC96E9B1AE}"/>
              </a:ext>
            </a:extLst>
          </p:cNvPr>
          <p:cNvSpPr txBox="1"/>
          <p:nvPr/>
        </p:nvSpPr>
        <p:spPr>
          <a:xfrm>
            <a:off x="4737368" y="-758"/>
            <a:ext cx="272655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1791383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85ECF-83E8-FB2C-C13E-CDB19D68DFE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AA190FC-B388-41B1-F8B7-4804CA9F5896}"/>
              </a:ext>
            </a:extLst>
          </p:cNvPr>
          <p:cNvSpPr>
            <a:spLocks noGrp="1"/>
          </p:cNvSpPr>
          <p:nvPr>
            <p:ph type="sldNum" sz="quarter" idx="12"/>
          </p:nvPr>
        </p:nvSpPr>
        <p:spPr/>
        <p:txBody>
          <a:bodyPr/>
          <a:lstStyle/>
          <a:p>
            <a:fld id="{AF3AB783-08A3-C047-8A9E-D72AFDBF4A9F}" type="slidenum">
              <a:rPr lang="en-US" smtClean="0"/>
              <a:pPr/>
              <a:t>14</a:t>
            </a:fld>
            <a:endParaRPr lang="en-US"/>
          </a:p>
        </p:txBody>
      </p:sp>
      <p:sp>
        <p:nvSpPr>
          <p:cNvPr id="8" name="TextBox 7">
            <a:extLst>
              <a:ext uri="{FF2B5EF4-FFF2-40B4-BE49-F238E27FC236}">
                <a16:creationId xmlns:a16="http://schemas.microsoft.com/office/drawing/2014/main" id="{2A9B3AA0-23B0-A1C1-FFFA-E4755BCC31CD}"/>
              </a:ext>
            </a:extLst>
          </p:cNvPr>
          <p:cNvSpPr txBox="1"/>
          <p:nvPr/>
        </p:nvSpPr>
        <p:spPr>
          <a:xfrm>
            <a:off x="417817" y="4024186"/>
            <a:ext cx="1131025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Aptos" panose="020B0004020202020204" pitchFamily="34" charset="0"/>
              </a:rPr>
              <a:t>Please state your company’s people/talent competitiveness in the context of the manufacturing sector / smart manufacturing (Please state in bullet form):  </a:t>
            </a:r>
            <a:endParaRPr lang="en-US" sz="1400">
              <a:latin typeface="Aptos" panose="020B0004020202020204" pitchFamily="34" charset="0"/>
              <a:cs typeface="Arial"/>
            </a:endParaRPr>
          </a:p>
        </p:txBody>
      </p:sp>
      <p:graphicFrame>
        <p:nvGraphicFramePr>
          <p:cNvPr id="9" name="Table 8">
            <a:extLst>
              <a:ext uri="{FF2B5EF4-FFF2-40B4-BE49-F238E27FC236}">
                <a16:creationId xmlns:a16="http://schemas.microsoft.com/office/drawing/2014/main" id="{D609231D-63EF-C0E3-738C-47EB03438DE7}"/>
              </a:ext>
            </a:extLst>
          </p:cNvPr>
          <p:cNvGraphicFramePr>
            <a:graphicFrameLocks noGrp="1"/>
          </p:cNvGraphicFramePr>
          <p:nvPr>
            <p:extLst>
              <p:ext uri="{D42A27DB-BD31-4B8C-83A1-F6EECF244321}">
                <p14:modId xmlns:p14="http://schemas.microsoft.com/office/powerpoint/2010/main" val="3071137864"/>
              </p:ext>
            </p:extLst>
          </p:nvPr>
        </p:nvGraphicFramePr>
        <p:xfrm>
          <a:off x="360048" y="4547406"/>
          <a:ext cx="11207921" cy="1087156"/>
        </p:xfrm>
        <a:graphic>
          <a:graphicData uri="http://schemas.openxmlformats.org/drawingml/2006/table">
            <a:tbl>
              <a:tblPr firstRow="1" bandRow="1">
                <a:tableStyleId>{5C22544A-7EE6-4342-B048-85BDC9FD1C3A}</a:tableStyleId>
              </a:tblPr>
              <a:tblGrid>
                <a:gridCol w="3924299">
                  <a:extLst>
                    <a:ext uri="{9D8B030D-6E8A-4147-A177-3AD203B41FA5}">
                      <a16:colId xmlns:a16="http://schemas.microsoft.com/office/drawing/2014/main" val="816620014"/>
                    </a:ext>
                  </a:extLst>
                </a:gridCol>
                <a:gridCol w="7283622">
                  <a:extLst>
                    <a:ext uri="{9D8B030D-6E8A-4147-A177-3AD203B41FA5}">
                      <a16:colId xmlns:a16="http://schemas.microsoft.com/office/drawing/2014/main" val="691098743"/>
                    </a:ext>
                  </a:extLst>
                </a:gridCol>
              </a:tblGrid>
              <a:tr h="326577">
                <a:tc>
                  <a:txBody>
                    <a:bodyPr/>
                    <a:lstStyle/>
                    <a:p>
                      <a:pPr lvl="0" algn="ctr">
                        <a:lnSpc>
                          <a:spcPts val="2175"/>
                        </a:lnSpc>
                        <a:buNone/>
                      </a:pPr>
                      <a:r>
                        <a:rPr lang="en-MY" sz="1400" b="1" i="0" u="none" strike="noStrike" noProof="0">
                          <a:solidFill>
                            <a:srgbClr val="FFFFFF"/>
                          </a:solidFill>
                          <a:effectLst/>
                          <a:latin typeface="Aptos"/>
                          <a:cs typeface="Arial"/>
                        </a:rPr>
                        <a:t>People / Talent</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tc>
                  <a:txBody>
                    <a:bodyPr/>
                    <a:lstStyle/>
                    <a:p>
                      <a:pPr lvl="0" algn="ctr">
                        <a:lnSpc>
                          <a:spcPts val="2175"/>
                        </a:lnSpc>
                        <a:buNone/>
                      </a:pPr>
                      <a:r>
                        <a:rPr lang="en-MY" sz="1400" b="1" i="0" u="none" strike="noStrike" noProof="0">
                          <a:solidFill>
                            <a:schemeClr val="bg1"/>
                          </a:solidFill>
                          <a:effectLst/>
                          <a:latin typeface="Aptos"/>
                          <a:cs typeface="Arial"/>
                        </a:rPr>
                        <a:t>Description</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extLst>
                  <a:ext uri="{0D108BD9-81ED-4DB2-BD59-A6C34878D82A}">
                    <a16:rowId xmlns:a16="http://schemas.microsoft.com/office/drawing/2014/main" val="2880145473"/>
                  </a:ext>
                </a:extLst>
              </a:tr>
              <a:tr h="368445">
                <a:tc>
                  <a:txBody>
                    <a:bodyPr/>
                    <a:lstStyle/>
                    <a:p>
                      <a:pPr lvl="0" algn="l">
                        <a:lnSpc>
                          <a:spcPts val="2175"/>
                        </a:lnSpc>
                        <a:buNone/>
                      </a:pPr>
                      <a:r>
                        <a:rPr lang="en-US" sz="1400" b="0" i="0" u="none" strike="noStrike" noProof="0">
                          <a:solidFill>
                            <a:srgbClr val="000000"/>
                          </a:solidFill>
                          <a:effectLst/>
                          <a:highlight>
                            <a:srgbClr val="FFFF00"/>
                          </a:highlight>
                          <a:latin typeface="Aptos"/>
                          <a:cs typeface="Arial"/>
                        </a:rPr>
                        <a:t>&lt;please insert people&gt;</a:t>
                      </a:r>
                      <a:endParaRPr lang="en-US" sz="1400">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rPr>
                        <a:t>&lt;i.e. company organization chart, consulting or business development team capability&gt;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1223083566"/>
                  </a:ext>
                </a:extLst>
              </a:tr>
              <a:tr h="368445">
                <a:tc>
                  <a:txBody>
                    <a:bodyPr/>
                    <a:lstStyle/>
                    <a:p>
                      <a:pPr lvl="0" algn="l">
                        <a:lnSpc>
                          <a:spcPts val="2175"/>
                        </a:lnSpc>
                        <a:buNone/>
                      </a:pPr>
                      <a:r>
                        <a:rPr lang="en-US" sz="1400" b="0" i="0" u="none" strike="noStrike" noProof="0">
                          <a:solidFill>
                            <a:srgbClr val="000000"/>
                          </a:solidFill>
                          <a:effectLst/>
                          <a:highlight>
                            <a:srgbClr val="FFFF00"/>
                          </a:highlight>
                          <a:latin typeface="Aptos"/>
                          <a:cs typeface="Arial"/>
                        </a:rPr>
                        <a:t>&lt;please insert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&lt;i.e. company organization chart, consulting or business development team capability&gt;</a:t>
                      </a:r>
                      <a:endParaRPr lang="en-US" sz="1400">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1946470215"/>
                  </a:ext>
                </a:extLst>
              </a:tr>
            </a:tbl>
          </a:graphicData>
        </a:graphic>
      </p:graphicFrame>
      <p:sp>
        <p:nvSpPr>
          <p:cNvPr id="5" name="TextBox 6">
            <a:extLst>
              <a:ext uri="{FF2B5EF4-FFF2-40B4-BE49-F238E27FC236}">
                <a16:creationId xmlns:a16="http://schemas.microsoft.com/office/drawing/2014/main" id="{5EEE3EFB-A0B5-AB36-384A-DD9EE2D1B2B7}"/>
              </a:ext>
            </a:extLst>
          </p:cNvPr>
          <p:cNvSpPr txBox="1"/>
          <p:nvPr/>
        </p:nvSpPr>
        <p:spPr>
          <a:xfrm>
            <a:off x="4498668" y="-758"/>
            <a:ext cx="3194776"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(0.25 min)</a:t>
            </a:r>
            <a:endParaRPr lang="en-US" sz="1600">
              <a:solidFill>
                <a:srgbClr val="000000"/>
              </a:solidFill>
              <a:latin typeface="Arial"/>
              <a:ea typeface="SimSun"/>
              <a:cs typeface="Arial"/>
            </a:endParaRPr>
          </a:p>
        </p:txBody>
      </p:sp>
      <p:sp>
        <p:nvSpPr>
          <p:cNvPr id="3" name="Title 1">
            <a:extLst>
              <a:ext uri="{FF2B5EF4-FFF2-40B4-BE49-F238E27FC236}">
                <a16:creationId xmlns:a16="http://schemas.microsoft.com/office/drawing/2014/main" id="{B4898C4F-C978-8CDB-2F85-1B6BBA7500D9}"/>
              </a:ext>
            </a:extLst>
          </p:cNvPr>
          <p:cNvSpPr txBox="1">
            <a:spLocks/>
          </p:cNvSpPr>
          <p:nvPr/>
        </p:nvSpPr>
        <p:spPr>
          <a:xfrm>
            <a:off x="463926" y="696319"/>
            <a:ext cx="9907176"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2.4 Company’s Workforce Strength</a:t>
            </a:r>
            <a:endParaRPr lang="en-US" b="1"/>
          </a:p>
        </p:txBody>
      </p:sp>
      <p:sp>
        <p:nvSpPr>
          <p:cNvPr id="10" name="TextBox 9">
            <a:extLst>
              <a:ext uri="{FF2B5EF4-FFF2-40B4-BE49-F238E27FC236}">
                <a16:creationId xmlns:a16="http://schemas.microsoft.com/office/drawing/2014/main" id="{12B5E9EB-45D6-7998-1973-FC476CC8EBB7}"/>
              </a:ext>
            </a:extLst>
          </p:cNvPr>
          <p:cNvSpPr txBox="1"/>
          <p:nvPr/>
        </p:nvSpPr>
        <p:spPr>
          <a:xfrm>
            <a:off x="462035" y="1170168"/>
            <a:ext cx="9643111" cy="307777"/>
          </a:xfrm>
          <a:prstGeom prst="rect">
            <a:avLst/>
          </a:prstGeom>
          <a:noFill/>
        </p:spPr>
        <p:txBody>
          <a:bodyPr wrap="square" lIns="91440" tIns="45720" rIns="91440" bIns="45720" anchor="t">
            <a:spAutoFit/>
          </a:bodyPr>
          <a:lstStyle/>
          <a:p>
            <a:pPr>
              <a:defRPr/>
            </a:pPr>
            <a:r>
              <a:rPr lang="en-US" sz="1400">
                <a:solidFill>
                  <a:prstClr val="black"/>
                </a:solidFill>
                <a:latin typeface="Arial "/>
                <a:ea typeface="+mn-lt"/>
                <a:cs typeface="+mn-lt"/>
              </a:rPr>
              <a:t>Please state your company’s current Full Time IT / Digital Professional Workforce based on highest qualification:</a:t>
            </a:r>
          </a:p>
        </p:txBody>
      </p:sp>
      <p:graphicFrame>
        <p:nvGraphicFramePr>
          <p:cNvPr id="12" name="Table 11">
            <a:extLst>
              <a:ext uri="{FF2B5EF4-FFF2-40B4-BE49-F238E27FC236}">
                <a16:creationId xmlns:a16="http://schemas.microsoft.com/office/drawing/2014/main" id="{90625714-52C7-D0E7-B02A-3C07E24548CB}"/>
              </a:ext>
            </a:extLst>
          </p:cNvPr>
          <p:cNvGraphicFramePr>
            <a:graphicFrameLocks noGrp="1"/>
          </p:cNvGraphicFramePr>
          <p:nvPr>
            <p:extLst>
              <p:ext uri="{D42A27DB-BD31-4B8C-83A1-F6EECF244321}">
                <p14:modId xmlns:p14="http://schemas.microsoft.com/office/powerpoint/2010/main" val="395150246"/>
              </p:ext>
            </p:extLst>
          </p:nvPr>
        </p:nvGraphicFramePr>
        <p:xfrm>
          <a:off x="462035" y="1538551"/>
          <a:ext cx="11207922" cy="2144478"/>
        </p:xfrm>
        <a:graphic>
          <a:graphicData uri="http://schemas.openxmlformats.org/drawingml/2006/table">
            <a:tbl>
              <a:tblPr firstRow="1" bandRow="1">
                <a:tableStyleId>{5C22544A-7EE6-4342-B048-85BDC9FD1C3A}</a:tableStyleId>
              </a:tblPr>
              <a:tblGrid>
                <a:gridCol w="7067549">
                  <a:extLst>
                    <a:ext uri="{9D8B030D-6E8A-4147-A177-3AD203B41FA5}">
                      <a16:colId xmlns:a16="http://schemas.microsoft.com/office/drawing/2014/main" val="816620014"/>
                    </a:ext>
                  </a:extLst>
                </a:gridCol>
                <a:gridCol w="4140373">
                  <a:extLst>
                    <a:ext uri="{9D8B030D-6E8A-4147-A177-3AD203B41FA5}">
                      <a16:colId xmlns:a16="http://schemas.microsoft.com/office/drawing/2014/main" val="691098743"/>
                    </a:ext>
                  </a:extLst>
                </a:gridCol>
              </a:tblGrid>
              <a:tr h="371707">
                <a:tc>
                  <a:txBody>
                    <a:bodyPr/>
                    <a:lstStyle/>
                    <a:p>
                      <a:pPr lvl="0" algn="ctr">
                        <a:lnSpc>
                          <a:spcPts val="2175"/>
                        </a:lnSpc>
                        <a:buNone/>
                      </a:pPr>
                      <a:r>
                        <a:rPr lang="en-MY" sz="1400" b="1" i="0" u="none" strike="noStrike" noProof="0">
                          <a:solidFill>
                            <a:srgbClr val="FFFFFF"/>
                          </a:solidFill>
                          <a:effectLst/>
                          <a:latin typeface="Aptos"/>
                          <a:cs typeface="Arial"/>
                        </a:rPr>
                        <a:t>Highest Qualification</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tc>
                  <a:txBody>
                    <a:bodyPr/>
                    <a:lstStyle/>
                    <a:p>
                      <a:pPr lvl="0" algn="ctr">
                        <a:lnSpc>
                          <a:spcPts val="2175"/>
                        </a:lnSpc>
                        <a:buNone/>
                      </a:pPr>
                      <a:r>
                        <a:rPr lang="en-MY" sz="1400" b="1" i="0" u="none" strike="noStrike" noProof="0">
                          <a:solidFill>
                            <a:schemeClr val="bg1"/>
                          </a:solidFill>
                          <a:effectLst/>
                          <a:latin typeface="Aptos"/>
                          <a:cs typeface="Arial"/>
                        </a:rPr>
                        <a:t>No of People</a:t>
                      </a:r>
                      <a:endParaRPr lang="en-US" sz="1400">
                        <a:latin typeface="Aptos"/>
                      </a:endParaRPr>
                    </a:p>
                  </a:txBody>
                  <a:tcPr anchor="ctr">
                    <a:lnL w="12697" cap="flat" cmpd="sng" algn="ctr">
                      <a:solidFill>
                        <a:srgbClr val="B2B2B2"/>
                      </a:solidFill>
                      <a:prstDash val="solid"/>
                      <a:round/>
                      <a:headEnd type="none" w="med" len="med"/>
                      <a:tailEnd type="none" w="med" len="med"/>
                    </a:lnL>
                    <a:lnR w="12697" cap="flat" cmpd="sng" algn="ctr">
                      <a:solidFill>
                        <a:srgbClr val="B2B2B2"/>
                      </a:solidFill>
                      <a:prstDash val="solid"/>
                      <a:round/>
                      <a:headEnd type="none" w="med" len="med"/>
                      <a:tailEnd type="none" w="med" len="med"/>
                    </a:lnR>
                    <a:lnT w="12697" cap="flat" cmpd="sng" algn="ctr">
                      <a:solidFill>
                        <a:srgbClr val="B2B2B2"/>
                      </a:solidFill>
                      <a:prstDash val="solid"/>
                      <a:round/>
                      <a:headEnd type="none" w="med" len="med"/>
                      <a:tailEnd type="none" w="med" len="med"/>
                    </a:lnT>
                    <a:lnB w="12697" cap="flat" cmpd="sng" algn="ctr">
                      <a:solidFill>
                        <a:srgbClr val="B2B2B2"/>
                      </a:solidFill>
                      <a:prstDash val="solid"/>
                      <a:round/>
                      <a:headEnd type="none" w="med" len="med"/>
                      <a:tailEnd type="none" w="med" len="med"/>
                    </a:lnB>
                    <a:solidFill>
                      <a:srgbClr val="002060"/>
                    </a:solidFill>
                  </a:tcPr>
                </a:tc>
                <a:extLst>
                  <a:ext uri="{0D108BD9-81ED-4DB2-BD59-A6C34878D82A}">
                    <a16:rowId xmlns:a16="http://schemas.microsoft.com/office/drawing/2014/main" val="2880145473"/>
                  </a:ext>
                </a:extLst>
              </a:tr>
              <a:tr h="371707">
                <a:tc>
                  <a:txBody>
                    <a:bodyPr/>
                    <a:lstStyle/>
                    <a:p>
                      <a:pPr lvl="0" algn="l">
                        <a:lnSpc>
                          <a:spcPts val="2175"/>
                        </a:lnSpc>
                        <a:buNone/>
                      </a:pPr>
                      <a:r>
                        <a:rPr lang="en-US" sz="1400" b="1" i="0" u="none" strike="noStrike" noProof="0">
                          <a:solidFill>
                            <a:schemeClr val="tx1"/>
                          </a:solidFill>
                          <a:effectLst/>
                          <a:latin typeface="Aptos"/>
                        </a:rPr>
                        <a:t>Diploma</a:t>
                      </a:r>
                      <a:endParaRPr lang="en-US" sz="1400" b="1">
                        <a:latin typeface="Aptos"/>
                      </a:endParaRPr>
                    </a:p>
                  </a:txBody>
                  <a:tcPr anchor="ctr">
                    <a:lnL w="12697">
                      <a:solidFill>
                        <a:srgbClr val="B2B2B2"/>
                      </a:solidFill>
                    </a:lnL>
                    <a:lnR w="12697">
                      <a:solidFill>
                        <a:srgbClr val="B2B2B2"/>
                      </a:solidFill>
                    </a:lnR>
                    <a:lnT w="12697">
                      <a:solidFill>
                        <a:srgbClr val="B2B2B2"/>
                      </a:solidFill>
                    </a:lnT>
                    <a:lnB w="12697" cap="flat" cmpd="sng" algn="ctr">
                      <a:solidFill>
                        <a:srgbClr val="B2B2B2"/>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&lt;please insert number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cap="flat" cmpd="sng" algn="ctr">
                      <a:solidFill>
                        <a:srgbClr val="B2B2B2"/>
                      </a:solidFill>
                      <a:prstDash val="solid"/>
                      <a:round/>
                      <a:headEnd type="none" w="med" len="med"/>
                      <a:tailEnd type="none" w="med" len="med"/>
                    </a:lnB>
                    <a:noFill/>
                  </a:tcPr>
                </a:tc>
                <a:extLst>
                  <a:ext uri="{0D108BD9-81ED-4DB2-BD59-A6C34878D82A}">
                    <a16:rowId xmlns:a16="http://schemas.microsoft.com/office/drawing/2014/main" val="1223083566"/>
                  </a:ext>
                </a:extLst>
              </a:tr>
              <a:tr h="273838">
                <a:tc>
                  <a:txBody>
                    <a:bodyPr/>
                    <a:lstStyle/>
                    <a:p>
                      <a:pPr lvl="0" algn="l">
                        <a:lnSpc>
                          <a:spcPts val="2175"/>
                        </a:lnSpc>
                        <a:buNone/>
                      </a:pPr>
                      <a:r>
                        <a:rPr lang="en-US" sz="1400" b="1" i="0" u="none" strike="noStrike" noProof="0">
                          <a:solidFill>
                            <a:schemeClr val="tx1"/>
                          </a:solidFill>
                          <a:effectLst/>
                          <a:latin typeface="Aptos"/>
                          <a:cs typeface="Arial"/>
                        </a:rPr>
                        <a:t>Diploma /TVET with Professional Certifications</a:t>
                      </a:r>
                      <a:endParaRPr lang="en-US" sz="1400" b="1">
                        <a:latin typeface="Aptos"/>
                      </a:endParaRPr>
                    </a:p>
                  </a:txBody>
                  <a:tcPr anchor="ctr">
                    <a:lnL w="12697">
                      <a:solidFill>
                        <a:srgbClr val="B2B2B2"/>
                      </a:solidFill>
                    </a:lnL>
                    <a:lnR w="12697">
                      <a:solidFill>
                        <a:srgbClr val="B2B2B2"/>
                      </a:solidFill>
                    </a:lnR>
                    <a:lnT w="12697">
                      <a:solidFill>
                        <a:srgbClr val="B2B2B2"/>
                      </a:solidFill>
                    </a:lnT>
                    <a:lnB w="12697" cap="flat" cmpd="sng" algn="ctr">
                      <a:solidFill>
                        <a:srgbClr val="B2B2B2"/>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&lt;please insert number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cap="flat" cmpd="sng" algn="ctr">
                      <a:solidFill>
                        <a:srgbClr val="B2B2B2"/>
                      </a:solidFill>
                      <a:prstDash val="solid"/>
                      <a:round/>
                      <a:headEnd type="none" w="med" len="med"/>
                      <a:tailEnd type="none" w="med" len="med"/>
                    </a:lnB>
                    <a:noFill/>
                  </a:tcPr>
                </a:tc>
                <a:extLst>
                  <a:ext uri="{0D108BD9-81ED-4DB2-BD59-A6C34878D82A}">
                    <a16:rowId xmlns:a16="http://schemas.microsoft.com/office/drawing/2014/main" val="360383591"/>
                  </a:ext>
                </a:extLst>
              </a:tr>
              <a:tr h="273838">
                <a:tc>
                  <a:txBody>
                    <a:bodyPr/>
                    <a:lstStyle/>
                    <a:p>
                      <a:pPr lvl="0" algn="l">
                        <a:lnSpc>
                          <a:spcPts val="2175"/>
                        </a:lnSpc>
                        <a:buNone/>
                      </a:pPr>
                      <a:r>
                        <a:rPr lang="en-US" sz="1400" b="1" i="0" u="none" strike="noStrike" noProof="0">
                          <a:solidFill>
                            <a:schemeClr val="tx1"/>
                          </a:solidFill>
                          <a:effectLst/>
                          <a:latin typeface="Aptos"/>
                          <a:cs typeface="Arial"/>
                        </a:rPr>
                        <a:t>Degree</a:t>
                      </a:r>
                      <a:endParaRPr lang="en-US" sz="1400" b="1">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&lt;please insert number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1053742997"/>
                  </a:ext>
                </a:extLst>
              </a:tr>
              <a:tr h="273838">
                <a:tc>
                  <a:txBody>
                    <a:bodyPr/>
                    <a:lstStyle/>
                    <a:p>
                      <a:pPr lvl="0" algn="l">
                        <a:lnSpc>
                          <a:spcPts val="2175"/>
                        </a:lnSpc>
                        <a:buNone/>
                      </a:pPr>
                      <a:r>
                        <a:rPr lang="en-US" sz="1400" b="1" i="0" u="none" strike="noStrike" noProof="0">
                          <a:solidFill>
                            <a:schemeClr val="tx1"/>
                          </a:solidFill>
                          <a:effectLst/>
                          <a:latin typeface="Aptos"/>
                          <a:cs typeface="Arial"/>
                        </a:rPr>
                        <a:t>Degree with Professional Certifications</a:t>
                      </a:r>
                      <a:endParaRPr lang="en-US" sz="1400" b="1">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solidFill>
                      <a:schemeClr val="bg1"/>
                    </a:solidFill>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&lt;please insert number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noFill/>
                  </a:tcPr>
                </a:tc>
                <a:extLst>
                  <a:ext uri="{0D108BD9-81ED-4DB2-BD59-A6C34878D82A}">
                    <a16:rowId xmlns:a16="http://schemas.microsoft.com/office/drawing/2014/main" val="3992750358"/>
                  </a:ext>
                </a:extLst>
              </a:tr>
              <a:tr h="273838">
                <a:tc>
                  <a:txBody>
                    <a:bodyPr/>
                    <a:lstStyle/>
                    <a:p>
                      <a:pPr lvl="0" algn="l">
                        <a:lnSpc>
                          <a:spcPts val="2175"/>
                        </a:lnSpc>
                        <a:buNone/>
                      </a:pPr>
                      <a:r>
                        <a:rPr lang="en-US" sz="1400" b="1" i="0" u="none" strike="noStrike" noProof="0">
                          <a:solidFill>
                            <a:schemeClr val="tx1"/>
                          </a:solidFill>
                          <a:effectLst/>
                          <a:latin typeface="Aptos"/>
                          <a:cs typeface="Arial"/>
                        </a:rPr>
                        <a:t>Total</a:t>
                      </a:r>
                      <a:endParaRPr lang="en-US" sz="1400" b="1">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tcPr>
                </a:tc>
                <a:tc>
                  <a:txBody>
                    <a:bodyPr/>
                    <a:lstStyle/>
                    <a:p>
                      <a:pPr lvl="0" algn="l">
                        <a:lnSpc>
                          <a:spcPct val="100000"/>
                        </a:lnSpc>
                        <a:spcBef>
                          <a:spcPts val="0"/>
                        </a:spcBef>
                        <a:spcAft>
                          <a:spcPts val="0"/>
                        </a:spcAft>
                        <a:buNone/>
                      </a:pPr>
                      <a:r>
                        <a:rPr lang="en-US" sz="1400" b="0" i="0" u="none" strike="noStrike" noProof="0">
                          <a:solidFill>
                            <a:srgbClr val="000000"/>
                          </a:solidFill>
                          <a:effectLst/>
                          <a:highlight>
                            <a:srgbClr val="FFFF00"/>
                          </a:highlight>
                          <a:latin typeface="Aptos"/>
                          <a:cs typeface="Arial"/>
                        </a:rPr>
                        <a:t>&lt;please insert number people&gt;</a:t>
                      </a:r>
                      <a:endParaRPr lang="en-US" sz="1400">
                        <a:highlight>
                          <a:srgbClr val="FFFF00"/>
                        </a:highlight>
                        <a:latin typeface="Aptos"/>
                      </a:endParaRPr>
                    </a:p>
                  </a:txBody>
                  <a:tcPr anchor="ctr">
                    <a:lnL w="12697">
                      <a:solidFill>
                        <a:srgbClr val="B2B2B2"/>
                      </a:solidFill>
                    </a:lnL>
                    <a:lnR w="12697">
                      <a:solidFill>
                        <a:srgbClr val="B2B2B2"/>
                      </a:solidFill>
                    </a:lnR>
                    <a:lnT w="12697">
                      <a:solidFill>
                        <a:srgbClr val="B2B2B2"/>
                      </a:solidFill>
                    </a:lnT>
                    <a:lnB w="12697">
                      <a:solidFill>
                        <a:srgbClr val="B2B2B2"/>
                      </a:solidFill>
                    </a:lnB>
                  </a:tcPr>
                </a:tc>
                <a:extLst>
                  <a:ext uri="{0D108BD9-81ED-4DB2-BD59-A6C34878D82A}">
                    <a16:rowId xmlns:a16="http://schemas.microsoft.com/office/drawing/2014/main" val="4110907161"/>
                  </a:ext>
                </a:extLst>
              </a:tr>
            </a:tbl>
          </a:graphicData>
        </a:graphic>
      </p:graphicFrame>
    </p:spTree>
    <p:extLst>
      <p:ext uri="{BB962C8B-B14F-4D97-AF65-F5344CB8AC3E}">
        <p14:creationId xmlns:p14="http://schemas.microsoft.com/office/powerpoint/2010/main" val="2349096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A595D-3979-51BD-139C-33824C3F5EA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4693595-70E4-D005-DFBF-3551790E4503}"/>
              </a:ext>
            </a:extLst>
          </p:cNvPr>
          <p:cNvSpPr>
            <a:spLocks noGrp="1"/>
          </p:cNvSpPr>
          <p:nvPr>
            <p:ph type="title"/>
          </p:nvPr>
        </p:nvSpPr>
        <p:spPr/>
        <p:txBody>
          <a:bodyPr lIns="91440" tIns="45720" rIns="91440" bIns="45720" anchor="t"/>
          <a:lstStyle/>
          <a:p>
            <a:r>
              <a:rPr lang="en-US" b="1">
                <a:latin typeface="Arial"/>
                <a:cs typeface="Arial"/>
              </a:rPr>
              <a:t>SECTION 3 — Proposed Solution</a:t>
            </a:r>
            <a:endParaRPr lang="en-US" b="1"/>
          </a:p>
        </p:txBody>
      </p:sp>
      <p:sp>
        <p:nvSpPr>
          <p:cNvPr id="5" name="Subtitle 4">
            <a:extLst>
              <a:ext uri="{FF2B5EF4-FFF2-40B4-BE49-F238E27FC236}">
                <a16:creationId xmlns:a16="http://schemas.microsoft.com/office/drawing/2014/main" id="{AD13FDB9-EE9B-1260-C3D9-E44FDD136088}"/>
              </a:ext>
            </a:extLst>
          </p:cNvPr>
          <p:cNvSpPr>
            <a:spLocks noGrp="1"/>
          </p:cNvSpPr>
          <p:nvPr>
            <p:ph type="subTitle" idx="1"/>
          </p:nvPr>
        </p:nvSpPr>
        <p:spPr>
          <a:xfrm>
            <a:off x="838200" y="3028904"/>
            <a:ext cx="9144000" cy="3721424"/>
          </a:xfrm>
        </p:spPr>
        <p:txBody>
          <a:bodyPr lIns="91440" tIns="45720" rIns="91440" bIns="45720" anchor="t"/>
          <a:lstStyle/>
          <a:p>
            <a:r>
              <a:rPr lang="en-MY" sz="1000" b="1" u="sng">
                <a:latin typeface="Aptos"/>
                <a:cs typeface="Arial"/>
              </a:rPr>
              <a:t>Description</a:t>
            </a:r>
            <a:endParaRPr lang="en-MY" sz="1000" b="1" u="sng">
              <a:latin typeface="Aptos"/>
            </a:endParaRPr>
          </a:p>
          <a:p>
            <a:r>
              <a:rPr lang="en-MY" sz="1000">
                <a:latin typeface="Aptos"/>
                <a:cs typeface="Segoe UI"/>
              </a:rPr>
              <a:t>Defines the </a:t>
            </a:r>
            <a:r>
              <a:rPr lang="en-MY" sz="1000" b="1">
                <a:latin typeface="Aptos"/>
                <a:cs typeface="Segoe UI"/>
              </a:rPr>
              <a:t>problem being solved and the proposed technical solution</a:t>
            </a:r>
            <a:r>
              <a:rPr lang="en-MY" sz="1000">
                <a:latin typeface="Aptos"/>
                <a:cs typeface="Segoe UI"/>
              </a:rPr>
              <a:t>, including architecture and innovation level.</a:t>
            </a:r>
            <a:endParaRPr lang="en-MY" sz="1000">
              <a:latin typeface="Aptos"/>
            </a:endParaRPr>
          </a:p>
          <a:p>
            <a:endParaRPr lang="en-MY" sz="1000" b="1" u="sng">
              <a:latin typeface="Aptos"/>
              <a:cs typeface="Arial"/>
            </a:endParaRPr>
          </a:p>
          <a:p>
            <a:r>
              <a:rPr lang="en-MY" sz="1000" b="1" u="sng">
                <a:latin typeface="Aptos"/>
                <a:cs typeface="Arial"/>
              </a:rPr>
              <a:t>User Guide</a:t>
            </a:r>
            <a:endParaRPr lang="en-MY" sz="1000" u="sng">
              <a:latin typeface="Aptos"/>
              <a:cs typeface="Arial"/>
            </a:endParaRPr>
          </a:p>
          <a:p>
            <a:pPr marL="285750" indent="-285750">
              <a:buFont typeface="Arial"/>
              <a:buChar char="•"/>
            </a:pPr>
            <a:r>
              <a:rPr lang="en-MY" sz="1000" b="1">
                <a:latin typeface="Aptos"/>
                <a:cs typeface="Segoe UI"/>
              </a:rPr>
              <a:t>3.1 Problem Statement</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Clearly define </a:t>
            </a:r>
            <a:r>
              <a:rPr lang="en-MY" sz="1000" b="1">
                <a:latin typeface="Aptos"/>
                <a:cs typeface="Segoe UI"/>
              </a:rPr>
              <a:t>real industry pain points</a:t>
            </a:r>
            <a:endParaRPr lang="en-MY" sz="1000">
              <a:latin typeface="Aptos"/>
              <a:cs typeface="Arial" panose="020B0604020202020204"/>
            </a:endParaRPr>
          </a:p>
          <a:p>
            <a:pPr marL="285750" indent="-285750">
              <a:buFont typeface="Arial"/>
              <a:buChar char="•"/>
            </a:pPr>
            <a:r>
              <a:rPr lang="en-MY" sz="1000" b="1">
                <a:latin typeface="Aptos"/>
                <a:cs typeface="Segoe UI"/>
              </a:rPr>
              <a:t>3.2 Solution Overview</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Explain what your solution does and why it works</a:t>
            </a:r>
            <a:endParaRPr lang="en-MY" sz="1000">
              <a:latin typeface="Aptos"/>
              <a:cs typeface="Arial" panose="020B0604020202020204"/>
            </a:endParaRPr>
          </a:p>
          <a:p>
            <a:pPr marL="285750" indent="-285750">
              <a:buFont typeface="Arial"/>
              <a:buChar char="•"/>
            </a:pPr>
            <a:r>
              <a:rPr lang="en-MY" sz="1000" b="1">
                <a:latin typeface="Aptos"/>
                <a:cs typeface="Segoe UI"/>
              </a:rPr>
              <a:t>3.3 Technical Architecture</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Show </a:t>
            </a:r>
            <a:r>
              <a:rPr lang="en-MY" sz="1000" b="1">
                <a:latin typeface="Aptos"/>
                <a:cs typeface="Segoe UI"/>
              </a:rPr>
              <a:t>how the system works (data → processing → outcome)</a:t>
            </a:r>
            <a:endParaRPr lang="en-MY" sz="1000">
              <a:latin typeface="Aptos"/>
              <a:cs typeface="Arial" panose="020B0604020202020204"/>
            </a:endParaRPr>
          </a:p>
          <a:p>
            <a:pPr marL="285750" indent="-285750">
              <a:buFont typeface="Arial"/>
              <a:buChar char="•"/>
            </a:pPr>
            <a:r>
              <a:rPr lang="en-MY" sz="1000">
                <a:latin typeface="Aptos"/>
                <a:cs typeface="Segoe UI"/>
              </a:rPr>
              <a:t>Ensure: </a:t>
            </a:r>
            <a:endParaRPr lang="en-MY" sz="1000">
              <a:latin typeface="Aptos"/>
            </a:endParaRPr>
          </a:p>
          <a:p>
            <a:pPr marL="742950" lvl="1" indent="-285750" algn="l">
              <a:buFont typeface="Courier New"/>
              <a:buChar char="o"/>
            </a:pPr>
            <a:r>
              <a:rPr lang="en-MY" sz="1000">
                <a:latin typeface="Aptos"/>
                <a:cs typeface="Segoe UI"/>
              </a:rPr>
              <a:t>Logical flow</a:t>
            </a:r>
            <a:endParaRPr lang="en-MY" sz="1000">
              <a:latin typeface="Aptos"/>
              <a:cs typeface="Arial" panose="020B0604020202020204"/>
            </a:endParaRPr>
          </a:p>
          <a:p>
            <a:pPr marL="742950" lvl="1" indent="-285750" algn="l">
              <a:buFont typeface="Courier New"/>
              <a:buChar char="o"/>
            </a:pPr>
            <a:r>
              <a:rPr lang="en-MY" sz="1000">
                <a:latin typeface="Aptos"/>
                <a:cs typeface="Segoe UI"/>
              </a:rPr>
              <a:t>Clear link between problem and solution</a:t>
            </a:r>
            <a:endParaRPr lang="en-MY" sz="1000">
              <a:latin typeface="Aptos"/>
              <a:cs typeface="Arial" panose="020B0604020202020204"/>
            </a:endParaRPr>
          </a:p>
          <a:p>
            <a:pPr marL="285750" indent="-285750">
              <a:buFont typeface="Arial"/>
              <a:buChar char="•"/>
            </a:pPr>
            <a:r>
              <a:rPr lang="en-MY" sz="1000">
                <a:latin typeface="Aptos"/>
                <a:cs typeface="Segoe UI"/>
              </a:rPr>
              <a:t>Avoid generic or high-level descriptions</a:t>
            </a:r>
            <a:endParaRPr lang="en-MY" sz="1000">
              <a:latin typeface="Aptos"/>
            </a:endParaRPr>
          </a:p>
        </p:txBody>
      </p:sp>
    </p:spTree>
    <p:extLst>
      <p:ext uri="{BB962C8B-B14F-4D97-AF65-F5344CB8AC3E}">
        <p14:creationId xmlns:p14="http://schemas.microsoft.com/office/powerpoint/2010/main" val="3843941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8FE1C-7E72-DEFC-15D4-EA48DA9748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2C832A-90A0-BBAD-8B7F-D5909FA3766D}"/>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3.1 Problem Statement</a:t>
            </a:r>
            <a:endParaRPr lang="en-US" b="1"/>
          </a:p>
        </p:txBody>
      </p:sp>
      <p:sp>
        <p:nvSpPr>
          <p:cNvPr id="4" name="Slide Number Placeholder 3">
            <a:extLst>
              <a:ext uri="{FF2B5EF4-FFF2-40B4-BE49-F238E27FC236}">
                <a16:creationId xmlns:a16="http://schemas.microsoft.com/office/drawing/2014/main" id="{8023EEE6-AA11-7AD0-4711-245C07012E89}"/>
              </a:ext>
            </a:extLst>
          </p:cNvPr>
          <p:cNvSpPr>
            <a:spLocks noGrp="1"/>
          </p:cNvSpPr>
          <p:nvPr>
            <p:ph type="sldNum" sz="quarter" idx="12"/>
          </p:nvPr>
        </p:nvSpPr>
        <p:spPr/>
        <p:txBody>
          <a:bodyPr/>
          <a:lstStyle/>
          <a:p>
            <a:fld id="{AF3AB783-08A3-C047-8A9E-D72AFDBF4A9F}" type="slidenum">
              <a:rPr lang="en-US" smtClean="0"/>
              <a:pPr/>
              <a:t>16</a:t>
            </a:fld>
            <a:endParaRPr lang="en-US"/>
          </a:p>
        </p:txBody>
      </p:sp>
      <p:graphicFrame>
        <p:nvGraphicFramePr>
          <p:cNvPr id="5" name="Table 4">
            <a:extLst>
              <a:ext uri="{FF2B5EF4-FFF2-40B4-BE49-F238E27FC236}">
                <a16:creationId xmlns:a16="http://schemas.microsoft.com/office/drawing/2014/main" id="{196230D5-BBD2-9FE3-2B19-65360D87198E}"/>
              </a:ext>
            </a:extLst>
          </p:cNvPr>
          <p:cNvGraphicFramePr>
            <a:graphicFrameLocks noGrp="1"/>
          </p:cNvGraphicFramePr>
          <p:nvPr>
            <p:extLst>
              <p:ext uri="{D42A27DB-BD31-4B8C-83A1-F6EECF244321}">
                <p14:modId xmlns:p14="http://schemas.microsoft.com/office/powerpoint/2010/main" val="2511520239"/>
              </p:ext>
            </p:extLst>
          </p:nvPr>
        </p:nvGraphicFramePr>
        <p:xfrm>
          <a:off x="494210" y="946852"/>
          <a:ext cx="11207930" cy="140715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cs typeface="Arial"/>
                        </a:rPr>
                        <a:t>3.1.1 </a:t>
                      </a:r>
                      <a:r>
                        <a:rPr lang="en-US" sz="1400" b="1" i="0" u="none" strike="noStrike" noProof="0">
                          <a:solidFill>
                            <a:schemeClr val="bg1"/>
                          </a:solidFill>
                          <a:latin typeface="Aptos"/>
                        </a:rPr>
                        <a:t>Pain Points &amp; Gaps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400" b="1" i="0" u="none" strike="noStrike" noProof="0">
                          <a:solidFill>
                            <a:schemeClr val="bg1"/>
                          </a:solidFill>
                          <a:latin typeface="Aptos"/>
                        </a:rPr>
                        <a:t>Describe the key challenges faced in the manufacturing process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inefficiencies, downtime, quality issues, lack of visibility</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cs typeface="Arial"/>
                        </a:rPr>
                        <a:t>Highlight gaps in current systems, processes, or technologies</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please insert</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bl>
          </a:graphicData>
        </a:graphic>
      </p:graphicFrame>
      <p:graphicFrame>
        <p:nvGraphicFramePr>
          <p:cNvPr id="6" name="Table 5">
            <a:extLst>
              <a:ext uri="{FF2B5EF4-FFF2-40B4-BE49-F238E27FC236}">
                <a16:creationId xmlns:a16="http://schemas.microsoft.com/office/drawing/2014/main" id="{8DA4934D-DC68-1675-71A6-50E827727D41}"/>
              </a:ext>
            </a:extLst>
          </p:cNvPr>
          <p:cNvGraphicFramePr>
            <a:graphicFrameLocks noGrp="1"/>
          </p:cNvGraphicFramePr>
          <p:nvPr>
            <p:extLst>
              <p:ext uri="{D42A27DB-BD31-4B8C-83A1-F6EECF244321}">
                <p14:modId xmlns:p14="http://schemas.microsoft.com/office/powerpoint/2010/main" val="461672023"/>
              </p:ext>
            </p:extLst>
          </p:nvPr>
        </p:nvGraphicFramePr>
        <p:xfrm>
          <a:off x="494209" y="2534351"/>
          <a:ext cx="11207930" cy="140715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cs typeface="Arial"/>
                        </a:rPr>
                        <a:t>3.1.2 </a:t>
                      </a:r>
                      <a:r>
                        <a:rPr lang="en-US" sz="1400" b="1" i="0" u="none" strike="noStrike" noProof="0">
                          <a:solidFill>
                            <a:schemeClr val="bg1"/>
                          </a:solidFill>
                          <a:latin typeface="Aptos"/>
                        </a:rPr>
                        <a:t>Industry Relevance</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400" b="1" i="0" u="none" strike="noStrike" noProof="0">
                          <a:solidFill>
                            <a:schemeClr val="bg1"/>
                          </a:solidFill>
                          <a:latin typeface="Aptos"/>
                          <a:cs typeface="Arial"/>
                        </a:rPr>
                        <a:t>Explain how these challenges are common or critical within the targeted manufacturing sector</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&lt;please insert&gt;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rPr>
                        <a:t>Describe the potential impact if these issues are addressed</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improved efficiency, cost savings, productivity gains</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bl>
          </a:graphicData>
        </a:graphic>
      </p:graphicFrame>
      <p:sp>
        <p:nvSpPr>
          <p:cNvPr id="8" name="TextBox 6">
            <a:extLst>
              <a:ext uri="{FF2B5EF4-FFF2-40B4-BE49-F238E27FC236}">
                <a16:creationId xmlns:a16="http://schemas.microsoft.com/office/drawing/2014/main" id="{2353A490-07F9-D296-4FD1-0C0948141CD8}"/>
              </a:ext>
            </a:extLst>
          </p:cNvPr>
          <p:cNvSpPr txBox="1"/>
          <p:nvPr/>
        </p:nvSpPr>
        <p:spPr>
          <a:xfrm>
            <a:off x="4856717" y="-758"/>
            <a:ext cx="2478680"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(2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954205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830D6-8A14-E419-B14F-4A977C3556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928C7B-9198-B158-0A7D-617159D0F368}"/>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3.2 Solution Overview</a:t>
            </a:r>
            <a:endParaRPr lang="en-US" b="1"/>
          </a:p>
        </p:txBody>
      </p:sp>
      <p:sp>
        <p:nvSpPr>
          <p:cNvPr id="4" name="Slide Number Placeholder 3">
            <a:extLst>
              <a:ext uri="{FF2B5EF4-FFF2-40B4-BE49-F238E27FC236}">
                <a16:creationId xmlns:a16="http://schemas.microsoft.com/office/drawing/2014/main" id="{2958DE6D-1422-200D-AA1F-DF0C24967E81}"/>
              </a:ext>
            </a:extLst>
          </p:cNvPr>
          <p:cNvSpPr>
            <a:spLocks noGrp="1"/>
          </p:cNvSpPr>
          <p:nvPr>
            <p:ph type="sldNum" sz="quarter" idx="12"/>
          </p:nvPr>
        </p:nvSpPr>
        <p:spPr/>
        <p:txBody>
          <a:bodyPr/>
          <a:lstStyle/>
          <a:p>
            <a:fld id="{AF3AB783-08A3-C047-8A9E-D72AFDBF4A9F}" type="slidenum">
              <a:rPr lang="en-US" smtClean="0"/>
              <a:pPr/>
              <a:t>17</a:t>
            </a:fld>
            <a:endParaRPr lang="en-US"/>
          </a:p>
        </p:txBody>
      </p:sp>
      <p:sp>
        <p:nvSpPr>
          <p:cNvPr id="5" name="Rectangle 4">
            <a:extLst>
              <a:ext uri="{FF2B5EF4-FFF2-40B4-BE49-F238E27FC236}">
                <a16:creationId xmlns:a16="http://schemas.microsoft.com/office/drawing/2014/main" id="{E138DF04-2F15-61D4-D527-3269AAFD5FD6}"/>
              </a:ext>
            </a:extLst>
          </p:cNvPr>
          <p:cNvSpPr>
            <a:spLocks noChangeArrowheads="1"/>
          </p:cNvSpPr>
          <p:nvPr/>
        </p:nvSpPr>
        <p:spPr bwMode="auto">
          <a:xfrm>
            <a:off x="527672" y="779672"/>
            <a:ext cx="1061385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lvl="0" indent="-171450" eaLnBrk="0" fontAlgn="base" hangingPunct="0">
              <a:spcBef>
                <a:spcPct val="0"/>
              </a:spcBef>
              <a:spcAft>
                <a:spcPct val="0"/>
              </a:spcAft>
              <a:buFont typeface="Arial" panose="020B0604020202020204" pitchFamily="34" charset="0"/>
              <a:buChar char="•"/>
            </a:pPr>
            <a:r>
              <a:rPr kumimoji="0" lang="en-US" altLang="ja-JP" sz="1200" i="0" u="none" strike="noStrike" cap="none" normalizeH="0" baseline="0">
                <a:ln>
                  <a:noFill/>
                </a:ln>
                <a:effectLst/>
                <a:latin typeface="Aptos"/>
                <a:ea typeface="SimSun"/>
                <a:cs typeface="Times New Roman"/>
              </a:rPr>
              <a:t>Please detail down the technical specifications of the </a:t>
            </a:r>
            <a:r>
              <a:rPr lang="en-US" sz="1200"/>
              <a:t>proposed solution or feature. Your response should include the core technology design and clearly explain how the solution will advance the current intelligence level, from data generation to monitoring, predictive or autonomous decision making.</a:t>
            </a:r>
            <a:endParaRPr lang="en-US" altLang="ja-JP" sz="1200" i="0" u="sng" strike="noStrike" cap="none" normalizeH="0" baseline="0">
              <a:ln>
                <a:noFill/>
              </a:ln>
              <a:effectLst/>
              <a:latin typeface="Aptos" panose="020B0004020202020204" pitchFamily="34" charset="0"/>
              <a:ea typeface="SimSun" panose="02010600030101010101" pitchFamily="2" charset="-122"/>
              <a:cs typeface="Times New Roman" panose="02020603050405020304" pitchFamily="18" charset="0"/>
            </a:endParaRPr>
          </a:p>
        </p:txBody>
      </p:sp>
      <p:graphicFrame>
        <p:nvGraphicFramePr>
          <p:cNvPr id="9" name="Table 8">
            <a:extLst>
              <a:ext uri="{FF2B5EF4-FFF2-40B4-BE49-F238E27FC236}">
                <a16:creationId xmlns:a16="http://schemas.microsoft.com/office/drawing/2014/main" id="{B652D964-C530-F2C5-A768-7DAD72AAB692}"/>
              </a:ext>
            </a:extLst>
          </p:cNvPr>
          <p:cNvGraphicFramePr>
            <a:graphicFrameLocks noGrp="1"/>
          </p:cNvGraphicFramePr>
          <p:nvPr>
            <p:extLst>
              <p:ext uri="{D42A27DB-BD31-4B8C-83A1-F6EECF244321}">
                <p14:modId xmlns:p14="http://schemas.microsoft.com/office/powerpoint/2010/main" val="2770351372"/>
              </p:ext>
            </p:extLst>
          </p:nvPr>
        </p:nvGraphicFramePr>
        <p:xfrm>
          <a:off x="283000" y="1246015"/>
          <a:ext cx="11615653" cy="4882769"/>
        </p:xfrm>
        <a:graphic>
          <a:graphicData uri="http://schemas.openxmlformats.org/drawingml/2006/table">
            <a:tbl>
              <a:tblPr firstRow="1" bandRow="1">
                <a:tableStyleId>{5C22544A-7EE6-4342-B048-85BDC9FD1C3A}</a:tableStyleId>
              </a:tblPr>
              <a:tblGrid>
                <a:gridCol w="3518829">
                  <a:extLst>
                    <a:ext uri="{9D8B030D-6E8A-4147-A177-3AD203B41FA5}">
                      <a16:colId xmlns:a16="http://schemas.microsoft.com/office/drawing/2014/main" val="500186020"/>
                    </a:ext>
                  </a:extLst>
                </a:gridCol>
                <a:gridCol w="8096824">
                  <a:extLst>
                    <a:ext uri="{9D8B030D-6E8A-4147-A177-3AD203B41FA5}">
                      <a16:colId xmlns:a16="http://schemas.microsoft.com/office/drawing/2014/main" val="977659155"/>
                    </a:ext>
                  </a:extLst>
                </a:gridCol>
              </a:tblGrid>
              <a:tr h="285750">
                <a:tc>
                  <a:txBody>
                    <a:bodyPr/>
                    <a:lstStyle/>
                    <a:p>
                      <a:pPr lvl="0" algn="ctr">
                        <a:lnSpc>
                          <a:spcPts val="1650"/>
                        </a:lnSpc>
                        <a:buNone/>
                      </a:pPr>
                      <a:r>
                        <a:rPr lang="en-MY" sz="1400" b="1" u="none" strike="noStrike" noProof="0">
                          <a:solidFill>
                            <a:srgbClr val="FFFFFF"/>
                          </a:solidFill>
                          <a:effectLst/>
                          <a:latin typeface="Aptos"/>
                        </a:rPr>
                        <a:t>Section</a:t>
                      </a:r>
                      <a:endParaRPr lang="en-MY" sz="1400" b="1">
                        <a:solidFill>
                          <a:srgbClr val="FFFFFF"/>
                        </a:solidFill>
                        <a:effectLst/>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lvl="0" algn="ctr">
                        <a:lnSpc>
                          <a:spcPts val="1650"/>
                        </a:lnSpc>
                        <a:buNone/>
                      </a:pPr>
                      <a:r>
                        <a:rPr lang="en-MY" sz="1400" b="1" u="none" strike="noStrike" noProof="0">
                          <a:solidFill>
                            <a:srgbClr val="FFFFFF"/>
                          </a:solidFill>
                          <a:effectLst/>
                          <a:latin typeface="Aptos"/>
                        </a:rPr>
                        <a:t>Details Required</a:t>
                      </a:r>
                      <a:endParaRPr lang="en-MY" sz="1400" b="1">
                        <a:solidFill>
                          <a:srgbClr val="FFFFFF"/>
                        </a:solidFill>
                        <a:effectLst/>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u="none" strike="noStrike" noProof="0">
                          <a:solidFill>
                            <a:srgbClr val="FFFFFF"/>
                          </a:solidFill>
                          <a:effectLst/>
                          <a:latin typeface="Aptos"/>
                        </a:rPr>
                        <a:t>Name of the Technology Solution</a:t>
                      </a:r>
                      <a:endParaRPr lang="en-US" sz="1400" b="1">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MY" sz="1400" u="none" strike="noStrike" noProof="0">
                          <a:solidFill>
                            <a:srgbClr val="000000"/>
                          </a:solidFill>
                          <a:effectLst/>
                          <a:highlight>
                            <a:srgbClr val="FFFF00"/>
                          </a:highlight>
                          <a:latin typeface="Aptos"/>
                        </a:rPr>
                        <a:t>&lt;State the name of the proposed solution, platform, or system.&gt;</a:t>
                      </a:r>
                      <a:endParaRPr lang="en-US" sz="1400">
                        <a:highlight>
                          <a:srgbClr val="FFFF00"/>
                        </a:highlight>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u="none" strike="noStrike" noProof="0">
                          <a:solidFill>
                            <a:srgbClr val="FFFFFF"/>
                          </a:solidFill>
                          <a:effectLst/>
                          <a:latin typeface="Aptos"/>
                        </a:rPr>
                        <a:t>Technical and Functional Features</a:t>
                      </a:r>
                      <a:endParaRPr lang="en-US" sz="1400" b="1">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marL="285750" indent="-285750" algn="l" fontAlgn="base">
                        <a:lnSpc>
                          <a:spcPts val="1650"/>
                        </a:lnSpc>
                        <a:buFont typeface="Arial" panose="020B0604020202020204" pitchFamily="34" charset="0"/>
                        <a:buChar char="•"/>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Describe key features and functionalities of the solution.</a:t>
                      </a:r>
                    </a:p>
                    <a:p>
                      <a:pPr marL="285750" indent="-285750" algn="l" fontAlgn="base">
                        <a:lnSpc>
                          <a:spcPts val="1650"/>
                        </a:lnSpc>
                        <a:buFontTx/>
                        <a:buChar char="-"/>
                      </a:pPr>
                      <a:r>
                        <a:rPr lang="en-MY" sz="1400" u="none" strike="noStrike" noProof="0">
                          <a:solidFill>
                            <a:srgbClr val="000000"/>
                          </a:solidFill>
                          <a:effectLst/>
                          <a:highlight>
                            <a:srgbClr val="FFFF00"/>
                          </a:highlight>
                          <a:latin typeface="Aptos"/>
                        </a:rPr>
                        <a:t>&lt;Explain the manufacturing problems it solves (e.g., downtime, quality issues, energy usage, traceability)&gt;</a:t>
                      </a:r>
                    </a:p>
                    <a:p>
                      <a:pPr marL="285750" indent="-285750" algn="l" fontAlgn="base">
                        <a:lnSpc>
                          <a:spcPts val="1650"/>
                        </a:lnSpc>
                        <a:buFontTx/>
                        <a:buChar char="-"/>
                      </a:pPr>
                      <a:r>
                        <a:rPr lang="en-MY" sz="1400" u="none" strike="noStrike" noProof="0">
                          <a:solidFill>
                            <a:srgbClr val="000000"/>
                          </a:solidFill>
                          <a:effectLst/>
                          <a:highlight>
                            <a:srgbClr val="FFFF00"/>
                          </a:highlight>
                          <a:latin typeface="Aptos"/>
                        </a:rPr>
                        <a:t>&lt;Outline expected outcomes and benefits for manufacturers </a:t>
                      </a:r>
                      <a:r>
                        <a:rPr lang="en-MY" sz="1400">
                          <a:solidFill>
                            <a:srgbClr val="000000"/>
                          </a:solidFill>
                          <a:effectLst/>
                          <a:highlight>
                            <a:srgbClr val="FFFF00"/>
                          </a:highlight>
                          <a:latin typeface="Aptos"/>
                        </a:rPr>
                        <a:t>&gt;</a:t>
                      </a: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37960282"/>
                  </a:ext>
                </a:extLst>
              </a:tr>
              <a:tr h="285750">
                <a:tc>
                  <a:txBody>
                    <a:bodyPr/>
                    <a:lstStyle/>
                    <a:p>
                      <a:pPr marL="0" lvl="0" indent="0" algn="l">
                        <a:lnSpc>
                          <a:spcPts val="1650"/>
                        </a:lnSpc>
                        <a:buNone/>
                      </a:pPr>
                      <a:r>
                        <a:rPr lang="en-MY" sz="1400" b="1" u="none" strike="noStrike" noProof="0">
                          <a:solidFill>
                            <a:srgbClr val="FFFFFF"/>
                          </a:solidFill>
                          <a:effectLst/>
                          <a:latin typeface="Aptos"/>
                        </a:rPr>
                        <a:t>Programming Language</a:t>
                      </a:r>
                      <a:endParaRPr lang="en-US" sz="1400" b="1">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List the main programming languages (including versions), tools, or frameworks used (e.g., Python, TensorFlow, Node.js) - This helps assess technical suitability, maintainability, and interoperability. </a:t>
                      </a:r>
                      <a:r>
                        <a:rPr lang="en-MY" sz="1400">
                          <a:solidFill>
                            <a:srgbClr val="000000"/>
                          </a:solidFill>
                          <a:effectLst/>
                          <a:highlight>
                            <a:srgbClr val="FFFF00"/>
                          </a:highlight>
                          <a:latin typeface="Aptos"/>
                        </a:rPr>
                        <a:t>&gt;</a:t>
                      </a: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u="none" strike="noStrike" noProof="0">
                          <a:solidFill>
                            <a:srgbClr val="FFFFFF"/>
                          </a:solidFill>
                          <a:effectLst/>
                          <a:latin typeface="Aptos"/>
                        </a:rPr>
                        <a:t>System Architecture</a:t>
                      </a:r>
                      <a:endParaRPr lang="en-US" sz="1400" b="1">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Provide a high-level overview of the system architecture.- Explain how the solution integrates with manufacturing systems or machines (e.g., IoT, APIs, PLCs, MES, cloud services).- Include a diagram if available. </a:t>
                      </a:r>
                      <a:r>
                        <a:rPr lang="en-MY" sz="1400">
                          <a:solidFill>
                            <a:srgbClr val="000000"/>
                          </a:solidFill>
                          <a:effectLst/>
                          <a:highlight>
                            <a:srgbClr val="FFFF00"/>
                          </a:highlight>
                          <a:latin typeface="Aptos"/>
                        </a:rPr>
                        <a:t>&gt;</a:t>
                      </a: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604000236"/>
                  </a:ext>
                </a:extLst>
              </a:tr>
              <a:tr h="285750">
                <a:tc>
                  <a:txBody>
                    <a:bodyPr/>
                    <a:lstStyle/>
                    <a:p>
                      <a:pPr marL="0" lvl="0" indent="0" algn="l">
                        <a:lnSpc>
                          <a:spcPts val="1650"/>
                        </a:lnSpc>
                        <a:buNone/>
                      </a:pPr>
                      <a:r>
                        <a:rPr lang="en-MY" sz="1400" b="1" u="none" strike="noStrike" noProof="0">
                          <a:solidFill>
                            <a:srgbClr val="FFFFFF"/>
                          </a:solidFill>
                          <a:effectLst/>
                          <a:latin typeface="Aptos"/>
                        </a:rPr>
                        <a:t>Anticipated Intelligence Level</a:t>
                      </a:r>
                      <a:endParaRPr lang="en-US" sz="1400" b="1">
                        <a:latin typeface="Aptos"/>
                      </a:endParaRP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Justify the level of intelligence the solution aims to achieve (e.g., rule-based, predictive, AI-driven, autonomous). </a:t>
                      </a:r>
                      <a:r>
                        <a:rPr lang="en-MY" sz="1400">
                          <a:solidFill>
                            <a:srgbClr val="000000"/>
                          </a:solidFill>
                          <a:effectLst/>
                          <a:highlight>
                            <a:srgbClr val="FFFF00"/>
                          </a:highlight>
                          <a:latin typeface="Aptos"/>
                        </a:rPr>
                        <a:t>&gt;</a:t>
                      </a:r>
                    </a:p>
                  </a:txBody>
                  <a:tcPr anchor="ct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919401830"/>
                  </a:ext>
                </a:extLst>
              </a:tr>
              <a:tr h="285750">
                <a:tc>
                  <a:txBody>
                    <a:bodyPr/>
                    <a:lstStyle/>
                    <a:p>
                      <a:pPr marL="0" lvl="0" indent="0" algn="l">
                        <a:lnSpc>
                          <a:spcPts val="1650"/>
                        </a:lnSpc>
                        <a:buNone/>
                      </a:pPr>
                      <a:r>
                        <a:rPr lang="en-MY" sz="1400" b="1" u="none" strike="noStrike" noProof="0">
                          <a:solidFill>
                            <a:srgbClr val="FFFFFF"/>
                          </a:solidFill>
                          <a:effectLst/>
                          <a:latin typeface="Aptos"/>
                        </a:rPr>
                        <a:t>Targeted Manufacturing Process / Plant Area</a:t>
                      </a:r>
                      <a:endParaRPr lang="en-US" sz="1400" b="1">
                        <a:latin typeface="Aptos"/>
                      </a:endParaRPr>
                    </a:p>
                  </a:txBody>
                  <a:tcPr anchor="ct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Specify the manufacturing process or plant area or value chain where the solution will be applied (e.g., assembly line, machine monitoring, quality assurance, production scheduling, energy management). </a:t>
                      </a:r>
                      <a:r>
                        <a:rPr lang="en-MY" sz="1400">
                          <a:solidFill>
                            <a:srgbClr val="000000"/>
                          </a:solidFill>
                          <a:effectLst/>
                          <a:highlight>
                            <a:srgbClr val="FFFF00"/>
                          </a:highlight>
                          <a:latin typeface="Aptos"/>
                        </a:rPr>
                        <a:t>&gt;</a:t>
                      </a:r>
                    </a:p>
                  </a:txBody>
                  <a:tcPr anchor="ct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01891499"/>
                  </a:ext>
                </a:extLst>
              </a:tr>
              <a:tr h="285750">
                <a:tc>
                  <a:txBody>
                    <a:bodyPr/>
                    <a:lstStyle/>
                    <a:p>
                      <a:pPr marL="0" lvl="0" indent="0" algn="l">
                        <a:lnSpc>
                          <a:spcPts val="1650"/>
                        </a:lnSpc>
                        <a:buNone/>
                      </a:pPr>
                      <a:r>
                        <a:rPr lang="en-MY" sz="1400" b="1" u="none" strike="noStrike" noProof="0">
                          <a:solidFill>
                            <a:srgbClr val="FFFFFF"/>
                          </a:solidFill>
                          <a:effectLst/>
                          <a:latin typeface="Aptos"/>
                        </a:rPr>
                        <a:t>Data Dependency and Source (Optional)</a:t>
                      </a:r>
                      <a:endParaRPr lang="en-US" sz="1400" b="1">
                        <a:latin typeface="Aptos"/>
                      </a:endParaRPr>
                    </a:p>
                  </a:txBody>
                  <a:tcPr anchor="ct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Identify required data types (e.g., sensor data, ERP/MES data, SCADA, image/video feeds). State data sources and how the data is collected and processed. </a:t>
                      </a:r>
                      <a:r>
                        <a:rPr lang="en-MY" sz="1400">
                          <a:solidFill>
                            <a:srgbClr val="000000"/>
                          </a:solidFill>
                          <a:effectLst/>
                          <a:highlight>
                            <a:srgbClr val="FFFF00"/>
                          </a:highlight>
                          <a:latin typeface="Aptos"/>
                        </a:rPr>
                        <a:t>&gt;</a:t>
                      </a:r>
                    </a:p>
                  </a:txBody>
                  <a:tcPr anchor="ct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221951906"/>
                  </a:ext>
                </a:extLst>
              </a:tr>
              <a:tr h="285750">
                <a:tc>
                  <a:txBody>
                    <a:bodyPr/>
                    <a:lstStyle/>
                    <a:p>
                      <a:pPr marL="0" lvl="0" indent="0" algn="l">
                        <a:lnSpc>
                          <a:spcPts val="1650"/>
                        </a:lnSpc>
                        <a:buNone/>
                      </a:pPr>
                      <a:r>
                        <a:rPr lang="en-MY" sz="1400" b="1" u="none" strike="noStrike" noProof="0">
                          <a:solidFill>
                            <a:srgbClr val="FFFFFF"/>
                          </a:solidFill>
                          <a:effectLst/>
                          <a:latin typeface="Aptos"/>
                        </a:rPr>
                        <a:t>Data Security and Data Reliability Features</a:t>
                      </a:r>
                      <a:endParaRPr lang="en-US" sz="1400" b="1">
                        <a:latin typeface="Aptos"/>
                      </a:endParaRPr>
                    </a:p>
                  </a:txBody>
                  <a:tcPr anchor="ct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r>
                        <a:rPr lang="en-MY" sz="1400">
                          <a:solidFill>
                            <a:srgbClr val="000000"/>
                          </a:solidFill>
                          <a:effectLst/>
                          <a:highlight>
                            <a:srgbClr val="FFFF00"/>
                          </a:highlight>
                          <a:latin typeface="Aptos"/>
                        </a:rPr>
                        <a:t>&lt;</a:t>
                      </a:r>
                      <a:r>
                        <a:rPr lang="en-MY" sz="1400" u="none" strike="noStrike" noProof="0">
                          <a:solidFill>
                            <a:srgbClr val="000000"/>
                          </a:solidFill>
                          <a:effectLst/>
                          <a:highlight>
                            <a:srgbClr val="FFFF00"/>
                          </a:highlight>
                          <a:latin typeface="Aptos"/>
                        </a:rPr>
                        <a:t>Describe encryption methods and data protection measures (e.g., database encryption, HTTPS, cloud backup, synchronization).- Explain how data integrity and consistency are ensured. </a:t>
                      </a:r>
                      <a:r>
                        <a:rPr lang="en-MY" sz="1400">
                          <a:solidFill>
                            <a:srgbClr val="000000"/>
                          </a:solidFill>
                          <a:effectLst/>
                          <a:highlight>
                            <a:srgbClr val="FFFF00"/>
                          </a:highlight>
                          <a:latin typeface="Aptos"/>
                        </a:rPr>
                        <a:t>&gt;</a:t>
                      </a:r>
                    </a:p>
                  </a:txBody>
                  <a:tcPr anchor="ctr">
                    <a:lnL w="10239">
                      <a:solidFill>
                        <a:srgbClr val="FFFFFF"/>
                      </a:solidFill>
                    </a:lnL>
                    <a:lnR w="10239">
                      <a:solidFill>
                        <a:srgbClr val="FFFFFF"/>
                      </a:solidFill>
                    </a:lnR>
                    <a:lnT w="10239">
                      <a:solidFill>
                        <a:srgbClr val="FFFFFF"/>
                      </a:solidFill>
                    </a:lnT>
                    <a:lnB w="10239">
                      <a:solidFill>
                        <a:srgbClr val="FFFFFF"/>
                      </a:solidFill>
                    </a:lnB>
                    <a:solidFill>
                      <a:schemeClr val="bg1">
                        <a:lumMod val="95000"/>
                      </a:schemeClr>
                    </a:solidFill>
                  </a:tcPr>
                </a:tc>
                <a:extLst>
                  <a:ext uri="{0D108BD9-81ED-4DB2-BD59-A6C34878D82A}">
                    <a16:rowId xmlns:a16="http://schemas.microsoft.com/office/drawing/2014/main" val="3220366132"/>
                  </a:ext>
                </a:extLst>
              </a:tr>
            </a:tbl>
          </a:graphicData>
        </a:graphic>
      </p:graphicFrame>
      <p:sp>
        <p:nvSpPr>
          <p:cNvPr id="7" name="TextBox 6">
            <a:extLst>
              <a:ext uri="{FF2B5EF4-FFF2-40B4-BE49-F238E27FC236}">
                <a16:creationId xmlns:a16="http://schemas.microsoft.com/office/drawing/2014/main" id="{0C22653F-16B7-C83F-4761-38FD105FE2A5}"/>
              </a:ext>
            </a:extLst>
          </p:cNvPr>
          <p:cNvSpPr txBox="1"/>
          <p:nvPr/>
        </p:nvSpPr>
        <p:spPr>
          <a:xfrm>
            <a:off x="4856717" y="-758"/>
            <a:ext cx="2478680"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(2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506955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EB43F-8E20-790F-9D70-B6569E973B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D8DE03-C680-A106-57E3-1BC51DD4AFAC}"/>
              </a:ext>
            </a:extLst>
          </p:cNvPr>
          <p:cNvSpPr>
            <a:spLocks noGrp="1"/>
          </p:cNvSpPr>
          <p:nvPr>
            <p:ph type="title"/>
          </p:nvPr>
        </p:nvSpPr>
        <p:spPr>
          <a:xfrm>
            <a:off x="435429" y="365125"/>
            <a:ext cx="9907176" cy="413243"/>
          </a:xfrm>
        </p:spPr>
        <p:txBody>
          <a:bodyPr lIns="91440" tIns="45720" rIns="91440" bIns="45720" anchor="t"/>
          <a:lstStyle/>
          <a:p>
            <a:r>
              <a:rPr lang="en-US" b="1">
                <a:latin typeface="Arial"/>
                <a:cs typeface="Arial"/>
              </a:rPr>
              <a:t>3.3 Technical Architecture</a:t>
            </a:r>
            <a:endParaRPr lang="en-US" b="1"/>
          </a:p>
        </p:txBody>
      </p:sp>
      <p:sp>
        <p:nvSpPr>
          <p:cNvPr id="4" name="Slide Number Placeholder 3">
            <a:extLst>
              <a:ext uri="{FF2B5EF4-FFF2-40B4-BE49-F238E27FC236}">
                <a16:creationId xmlns:a16="http://schemas.microsoft.com/office/drawing/2014/main" id="{02713026-B994-5A1F-2922-73EFDB7FB2B0}"/>
              </a:ext>
            </a:extLst>
          </p:cNvPr>
          <p:cNvSpPr>
            <a:spLocks noGrp="1"/>
          </p:cNvSpPr>
          <p:nvPr>
            <p:ph type="sldNum" sz="quarter" idx="12"/>
          </p:nvPr>
        </p:nvSpPr>
        <p:spPr/>
        <p:txBody>
          <a:bodyPr/>
          <a:lstStyle/>
          <a:p>
            <a:fld id="{AF3AB783-08A3-C047-8A9E-D72AFDBF4A9F}" type="slidenum">
              <a:rPr lang="en-US" smtClean="0"/>
              <a:pPr/>
              <a:t>18</a:t>
            </a:fld>
            <a:endParaRPr lang="en-US"/>
          </a:p>
        </p:txBody>
      </p:sp>
      <p:graphicFrame>
        <p:nvGraphicFramePr>
          <p:cNvPr id="5" name="Table 4">
            <a:extLst>
              <a:ext uri="{FF2B5EF4-FFF2-40B4-BE49-F238E27FC236}">
                <a16:creationId xmlns:a16="http://schemas.microsoft.com/office/drawing/2014/main" id="{BA6A743D-B3B5-E5F0-9DB8-20160DF2FFFF}"/>
              </a:ext>
            </a:extLst>
          </p:cNvPr>
          <p:cNvGraphicFramePr>
            <a:graphicFrameLocks noGrp="1"/>
          </p:cNvGraphicFramePr>
          <p:nvPr>
            <p:extLst>
              <p:ext uri="{D42A27DB-BD31-4B8C-83A1-F6EECF244321}">
                <p14:modId xmlns:p14="http://schemas.microsoft.com/office/powerpoint/2010/main" val="2942385200"/>
              </p:ext>
            </p:extLst>
          </p:nvPr>
        </p:nvGraphicFramePr>
        <p:xfrm>
          <a:off x="494210" y="946852"/>
          <a:ext cx="11207930" cy="140715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cs typeface="Arial"/>
                        </a:rPr>
                        <a:t>3.3.1 </a:t>
                      </a:r>
                      <a:r>
                        <a:rPr lang="en-US" sz="1400" b="1" i="0" u="none" strike="noStrike" noProof="0">
                          <a:solidFill>
                            <a:schemeClr val="bg1"/>
                          </a:solidFill>
                          <a:latin typeface="Aptos"/>
                        </a:rPr>
                        <a:t>System Design</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400" b="1" i="0" u="none" strike="noStrike" noProof="0">
                          <a:solidFill>
                            <a:schemeClr val="bg1"/>
                          </a:solidFill>
                          <a:latin typeface="Aptos"/>
                          <a:cs typeface="Arial"/>
                        </a:rPr>
                        <a:t>Provide a high-level overview of the solution architecture</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components, modules, workflow, process flow, diagram</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rPr>
                        <a:t>Explain how the system operates from data input to output</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data collection → processing → insights</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bl>
          </a:graphicData>
        </a:graphic>
      </p:graphicFrame>
      <p:graphicFrame>
        <p:nvGraphicFramePr>
          <p:cNvPr id="6" name="Table 5">
            <a:extLst>
              <a:ext uri="{FF2B5EF4-FFF2-40B4-BE49-F238E27FC236}">
                <a16:creationId xmlns:a16="http://schemas.microsoft.com/office/drawing/2014/main" id="{8D30C303-853E-4124-543B-321C4F5BC7CD}"/>
              </a:ext>
            </a:extLst>
          </p:cNvPr>
          <p:cNvGraphicFramePr>
            <a:graphicFrameLocks noGrp="1"/>
          </p:cNvGraphicFramePr>
          <p:nvPr>
            <p:extLst>
              <p:ext uri="{D42A27DB-BD31-4B8C-83A1-F6EECF244321}">
                <p14:modId xmlns:p14="http://schemas.microsoft.com/office/powerpoint/2010/main" val="1477984233"/>
              </p:ext>
            </p:extLst>
          </p:nvPr>
        </p:nvGraphicFramePr>
        <p:xfrm>
          <a:off x="494209" y="2429469"/>
          <a:ext cx="11207930" cy="1259839"/>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lnSpc>
                          <a:spcPct val="100000"/>
                        </a:lnSpc>
                        <a:spcBef>
                          <a:spcPts val="0"/>
                        </a:spcBef>
                        <a:spcAft>
                          <a:spcPts val="0"/>
                        </a:spcAft>
                        <a:buNone/>
                      </a:pPr>
                      <a:r>
                        <a:rPr lang="en-US" sz="1400" b="1" i="0" u="none" strike="noStrike" noProof="0">
                          <a:solidFill>
                            <a:schemeClr val="bg1"/>
                          </a:solidFill>
                          <a:latin typeface="Aptos"/>
                          <a:cs typeface="Arial"/>
                        </a:rPr>
                        <a:t>3.3.2 </a:t>
                      </a:r>
                      <a:r>
                        <a:rPr lang="en-US" sz="1400" b="1" i="0" u="none" strike="noStrike" noProof="0">
                          <a:solidFill>
                            <a:schemeClr val="bg1"/>
                          </a:solidFill>
                          <a:latin typeface="Aptos"/>
                        </a:rPr>
                        <a:t>Integration (IoT, MES, APIs)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400" b="1" i="0" u="none" strike="noStrike" noProof="0">
                          <a:solidFill>
                            <a:schemeClr val="bg1"/>
                          </a:solidFill>
                          <a:latin typeface="Aptos"/>
                        </a:rPr>
                        <a:t>Describe how the solution connects with existing systems and machines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IoT devices, MES, ERP, APIs)</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cs typeface="Arial"/>
                        </a:rPr>
                        <a:t>Specify integration methods and standards used</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please insert</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bl>
          </a:graphicData>
        </a:graphic>
      </p:graphicFrame>
      <p:graphicFrame>
        <p:nvGraphicFramePr>
          <p:cNvPr id="8" name="Table 7">
            <a:extLst>
              <a:ext uri="{FF2B5EF4-FFF2-40B4-BE49-F238E27FC236}">
                <a16:creationId xmlns:a16="http://schemas.microsoft.com/office/drawing/2014/main" id="{CE92672A-CC8D-59E1-6BD1-E9F0A361E83F}"/>
              </a:ext>
            </a:extLst>
          </p:cNvPr>
          <p:cNvGraphicFramePr>
            <a:graphicFrameLocks noGrp="1"/>
          </p:cNvGraphicFramePr>
          <p:nvPr>
            <p:extLst>
              <p:ext uri="{D42A27DB-BD31-4B8C-83A1-F6EECF244321}">
                <p14:modId xmlns:p14="http://schemas.microsoft.com/office/powerpoint/2010/main" val="2559928738"/>
              </p:ext>
            </p:extLst>
          </p:nvPr>
        </p:nvGraphicFramePr>
        <p:xfrm>
          <a:off x="488435" y="3809985"/>
          <a:ext cx="11207930" cy="1483357"/>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lnSpc>
                          <a:spcPct val="100000"/>
                        </a:lnSpc>
                        <a:spcBef>
                          <a:spcPts val="0"/>
                        </a:spcBef>
                        <a:spcAft>
                          <a:spcPts val="0"/>
                        </a:spcAft>
                        <a:buNone/>
                      </a:pPr>
                      <a:r>
                        <a:rPr lang="en-US" sz="1400" b="1" i="0" u="none" strike="noStrike" noProof="0">
                          <a:solidFill>
                            <a:schemeClr val="bg1"/>
                          </a:solidFill>
                          <a:latin typeface="Aptos"/>
                          <a:cs typeface="Arial"/>
                        </a:rPr>
                        <a:t>3.3.3 </a:t>
                      </a:r>
                      <a:r>
                        <a:rPr lang="en-US" sz="1400" b="1" i="0" u="none" strike="noStrike" noProof="0">
                          <a:solidFill>
                            <a:schemeClr val="bg1"/>
                          </a:solidFill>
                          <a:latin typeface="Aptos"/>
                        </a:rPr>
                        <a:t>Data Sources &amp; Security</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400" b="1" i="0" u="none" strike="noStrike" noProof="0">
                          <a:solidFill>
                            <a:schemeClr val="bg1"/>
                          </a:solidFill>
                          <a:latin typeface="Aptos"/>
                          <a:cs typeface="Arial"/>
                        </a:rPr>
                        <a:t>Identify key data sources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sensors, machines, databases, cloud platforms)</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rPr>
                        <a:t>Describe how data is collected, processed, and stored</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please insert</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39">
                <a:tc>
                  <a:txBody>
                    <a:bodyPr/>
                    <a:lstStyle/>
                    <a:p>
                      <a:pPr lvl="0">
                        <a:buNone/>
                      </a:pPr>
                      <a:r>
                        <a:rPr lang="en-US" sz="1400" b="1" i="0" u="none" strike="noStrike" noProof="0">
                          <a:solidFill>
                            <a:schemeClr val="bg1"/>
                          </a:solidFill>
                          <a:latin typeface="Aptos"/>
                          <a:cs typeface="Arial"/>
                        </a:rPr>
                        <a:t>Outline data security measures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encryption, access control, backup&gt;</a:t>
                      </a:r>
                      <a:endParaRPr lang="en-US" sz="1400" b="0">
                        <a:solidFill>
                          <a:schemeClr val="tx1"/>
                        </a:solidFill>
                        <a:highlight>
                          <a:srgbClr val="FFFF00"/>
                        </a:highlight>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1073718804"/>
                  </a:ext>
                </a:extLst>
              </a:tr>
            </a:tbl>
          </a:graphicData>
        </a:graphic>
      </p:graphicFrame>
      <p:sp>
        <p:nvSpPr>
          <p:cNvPr id="7" name="TextBox 6">
            <a:extLst>
              <a:ext uri="{FF2B5EF4-FFF2-40B4-BE49-F238E27FC236}">
                <a16:creationId xmlns:a16="http://schemas.microsoft.com/office/drawing/2014/main" id="{D32D10AB-5B21-2AA4-218A-C9DFF1E71C3D}"/>
              </a:ext>
            </a:extLst>
          </p:cNvPr>
          <p:cNvSpPr txBox="1"/>
          <p:nvPr/>
        </p:nvSpPr>
        <p:spPr>
          <a:xfrm>
            <a:off x="4526211" y="-758"/>
            <a:ext cx="3148872"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(1.5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514397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B8E29D2-CF55-C8F7-1021-00F8647DCA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0A6E19-D02D-CFC9-48D4-CA32AD516167}"/>
              </a:ext>
            </a:extLst>
          </p:cNvPr>
          <p:cNvSpPr>
            <a:spLocks noGrp="1"/>
          </p:cNvSpPr>
          <p:nvPr>
            <p:ph type="title"/>
          </p:nvPr>
        </p:nvSpPr>
        <p:spPr>
          <a:xfrm>
            <a:off x="435429" y="365125"/>
            <a:ext cx="9907176" cy="484001"/>
          </a:xfrm>
        </p:spPr>
        <p:txBody>
          <a:bodyPr lIns="91440" tIns="45720" rIns="91440" bIns="45720" anchor="t"/>
          <a:lstStyle/>
          <a:p>
            <a:r>
              <a:rPr lang="en-US" b="1">
                <a:latin typeface="Arial"/>
                <a:cs typeface="Arial"/>
              </a:rPr>
              <a:t>3.4 Intelligence Level Justification</a:t>
            </a:r>
            <a:endParaRPr lang="en-US">
              <a:latin typeface="Arial"/>
              <a:cs typeface="Arial"/>
            </a:endParaRPr>
          </a:p>
        </p:txBody>
      </p:sp>
      <p:sp>
        <p:nvSpPr>
          <p:cNvPr id="4" name="Slide Number Placeholder 3">
            <a:extLst>
              <a:ext uri="{FF2B5EF4-FFF2-40B4-BE49-F238E27FC236}">
                <a16:creationId xmlns:a16="http://schemas.microsoft.com/office/drawing/2014/main" id="{E5934E5C-802C-11A1-F782-06B97744EE6C}"/>
              </a:ext>
            </a:extLst>
          </p:cNvPr>
          <p:cNvSpPr>
            <a:spLocks noGrp="1"/>
          </p:cNvSpPr>
          <p:nvPr>
            <p:ph type="sldNum" sz="quarter" idx="12"/>
          </p:nvPr>
        </p:nvSpPr>
        <p:spPr/>
        <p:txBody>
          <a:bodyPr/>
          <a:lstStyle/>
          <a:p>
            <a:fld id="{AF3AB783-08A3-C047-8A9E-D72AFDBF4A9F}" type="slidenum">
              <a:rPr lang="en-US" smtClean="0"/>
              <a:pPr/>
              <a:t>19</a:t>
            </a:fld>
            <a:endParaRPr lang="en-US"/>
          </a:p>
        </p:txBody>
      </p:sp>
      <p:graphicFrame>
        <p:nvGraphicFramePr>
          <p:cNvPr id="6" name="Table 5">
            <a:extLst>
              <a:ext uri="{FF2B5EF4-FFF2-40B4-BE49-F238E27FC236}">
                <a16:creationId xmlns:a16="http://schemas.microsoft.com/office/drawing/2014/main" id="{DFFDA1BE-F262-A9CD-4146-340F69E5FC03}"/>
              </a:ext>
            </a:extLst>
          </p:cNvPr>
          <p:cNvGraphicFramePr>
            <a:graphicFrameLocks noGrp="1"/>
          </p:cNvGraphicFramePr>
          <p:nvPr/>
        </p:nvGraphicFramePr>
        <p:xfrm>
          <a:off x="431493" y="918072"/>
          <a:ext cx="5405771" cy="5645018"/>
        </p:xfrm>
        <a:graphic>
          <a:graphicData uri="http://schemas.openxmlformats.org/drawingml/2006/table">
            <a:tbl>
              <a:tblPr firstRow="1" bandRow="1">
                <a:tableStyleId>{5C22544A-7EE6-4342-B048-85BDC9FD1C3A}</a:tableStyleId>
              </a:tblPr>
              <a:tblGrid>
                <a:gridCol w="4070977">
                  <a:extLst>
                    <a:ext uri="{9D8B030D-6E8A-4147-A177-3AD203B41FA5}">
                      <a16:colId xmlns:a16="http://schemas.microsoft.com/office/drawing/2014/main" val="500186020"/>
                    </a:ext>
                  </a:extLst>
                </a:gridCol>
                <a:gridCol w="1334794">
                  <a:extLst>
                    <a:ext uri="{9D8B030D-6E8A-4147-A177-3AD203B41FA5}">
                      <a16:colId xmlns:a16="http://schemas.microsoft.com/office/drawing/2014/main" val="977659155"/>
                    </a:ext>
                  </a:extLst>
                </a:gridCol>
              </a:tblGrid>
              <a:tr h="565494">
                <a:tc gridSpan="2">
                  <a:txBody>
                    <a:bodyPr/>
                    <a:lstStyle/>
                    <a:p>
                      <a:pPr lvl="0" algn="ctr">
                        <a:lnSpc>
                          <a:spcPts val="1650"/>
                        </a:lnSpc>
                        <a:buNone/>
                      </a:pPr>
                      <a:r>
                        <a:rPr lang="en-MY" sz="1400" b="1" i="0" u="none" strike="noStrike" noProof="0">
                          <a:solidFill>
                            <a:srgbClr val="FFFFFF"/>
                          </a:solidFill>
                          <a:effectLst/>
                          <a:latin typeface="Aptos"/>
                        </a:rPr>
                        <a:t>3.4.1 Select the most relevant focus domain for your proposed solution and indicate the current and target intelligence levels</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1910317908"/>
                  </a:ext>
                </a:extLst>
              </a:tr>
              <a:tr h="565494">
                <a:tc>
                  <a:txBody>
                    <a:bodyPr/>
                    <a:lstStyle/>
                    <a:p>
                      <a:pPr algn="ctr" fontAlgn="base">
                        <a:lnSpc>
                          <a:spcPts val="1650"/>
                        </a:lnSpc>
                        <a:buNone/>
                      </a:pPr>
                      <a:r>
                        <a:rPr lang="en-US" sz="1400" b="1" i="0">
                          <a:solidFill>
                            <a:srgbClr val="FFFFFF"/>
                          </a:solidFill>
                          <a:effectLst/>
                          <a:latin typeface="Aptos"/>
                        </a:rPr>
                        <a:t>Focus Domain</a:t>
                      </a:r>
                      <a:r>
                        <a:rPr lang="en-MY" sz="1400" b="1" i="0">
                          <a:solidFill>
                            <a:srgbClr val="FFFFFF"/>
                          </a:solidFill>
                          <a:effectLst/>
                          <a:latin typeface="Aptos"/>
                        </a:rPr>
                        <a:t>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Three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565494">
                <a:tc>
                  <a:txBody>
                    <a:bodyPr/>
                    <a:lstStyle/>
                    <a:p>
                      <a:pPr marL="0" lvl="0" indent="0" algn="l" fontAlgn="base">
                        <a:lnSpc>
                          <a:spcPts val="1650"/>
                        </a:lnSpc>
                        <a:buNone/>
                      </a:pPr>
                      <a:r>
                        <a:rPr lang="en-US" sz="1400" b="1" i="0">
                          <a:solidFill>
                            <a:srgbClr val="FFFFFF"/>
                          </a:solidFill>
                          <a:effectLst/>
                          <a:latin typeface="Aptos"/>
                        </a:rPr>
                        <a:t>Operational Efficiency &amp; Production </a:t>
                      </a:r>
                      <a:r>
                        <a:rPr lang="en-GB" sz="1400" b="1" i="0" noProof="0">
                          <a:solidFill>
                            <a:srgbClr val="FFFFFF"/>
                          </a:solidFill>
                          <a:effectLst/>
                          <a:latin typeface="Aptos"/>
                        </a:rPr>
                        <a:t>Optimisation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337312">
                <a:tc>
                  <a:txBody>
                    <a:bodyPr/>
                    <a:lstStyle/>
                    <a:p>
                      <a:pPr marL="0" lvl="0" indent="0" algn="l" fontAlgn="base">
                        <a:lnSpc>
                          <a:spcPts val="1650"/>
                        </a:lnSpc>
                        <a:buNone/>
                      </a:pPr>
                      <a:r>
                        <a:rPr lang="en-US" sz="1400" b="1" i="0">
                          <a:solidFill>
                            <a:srgbClr val="FFFFFF"/>
                          </a:solidFill>
                          <a:effectLst/>
                          <a:latin typeface="Aptos"/>
                        </a:rPr>
                        <a:t>Quality Control &amp; Process Assurance</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337312">
                <a:tc>
                  <a:txBody>
                    <a:bodyPr/>
                    <a:lstStyle/>
                    <a:p>
                      <a:pPr marL="0" lvl="0" indent="0" algn="l" fontAlgn="base">
                        <a:lnSpc>
                          <a:spcPts val="1650"/>
                        </a:lnSpc>
                        <a:buNone/>
                      </a:pPr>
                      <a:r>
                        <a:rPr lang="en-US" sz="1400" b="1" i="0">
                          <a:solidFill>
                            <a:srgbClr val="FFFFFF"/>
                          </a:solidFill>
                          <a:effectLst/>
                          <a:latin typeface="Aptos"/>
                        </a:rPr>
                        <a:t>Resource Efficiency &amp; Circular Manufacturing</a:t>
                      </a:r>
                      <a:r>
                        <a:rPr lang="en-MY" sz="1400" b="1" i="0">
                          <a:solidFill>
                            <a:srgbClr val="FFFFFF"/>
                          </a:solidFill>
                          <a:effectLst/>
                          <a:latin typeface="Aptos"/>
                        </a:rPr>
                        <a:t>  </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337312">
                <a:tc>
                  <a:txBody>
                    <a:bodyPr/>
                    <a:lstStyle/>
                    <a:p>
                      <a:pPr marL="0" lvl="0" indent="0" algn="l" fontAlgn="base">
                        <a:lnSpc>
                          <a:spcPts val="1650"/>
                        </a:lnSpc>
                        <a:buNone/>
                      </a:pPr>
                      <a:r>
                        <a:rPr lang="en-US" sz="1400" b="1" i="0">
                          <a:solidFill>
                            <a:srgbClr val="FFFFFF"/>
                          </a:solidFill>
                          <a:effectLst/>
                          <a:latin typeface="Aptos"/>
                        </a:rPr>
                        <a:t>Real-Time Production Intelligence</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r h="337312">
                <a:tc>
                  <a:txBody>
                    <a:bodyPr/>
                    <a:lstStyle/>
                    <a:p>
                      <a:pPr marL="0" lvl="0" indent="0" algn="l" fontAlgn="base">
                        <a:lnSpc>
                          <a:spcPts val="1650"/>
                        </a:lnSpc>
                        <a:buNone/>
                      </a:pPr>
                      <a:r>
                        <a:rPr lang="en-US" sz="1400" b="1" i="0">
                          <a:solidFill>
                            <a:srgbClr val="FFFFFF"/>
                          </a:solidFill>
                          <a:effectLst/>
                          <a:latin typeface="Aptos"/>
                        </a:rPr>
                        <a:t>Predictive Maintenance &amp; Equipment Health</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919401830"/>
                  </a:ext>
                </a:extLst>
              </a:tr>
              <a:tr h="337312">
                <a:tc>
                  <a:txBody>
                    <a:bodyPr/>
                    <a:lstStyle/>
                    <a:p>
                      <a:pPr marL="0" lvl="0" indent="0" algn="l">
                        <a:lnSpc>
                          <a:spcPts val="1650"/>
                        </a:lnSpc>
                        <a:buNone/>
                      </a:pPr>
                      <a:r>
                        <a:rPr lang="en-MY" sz="1400" b="1" i="0">
                          <a:solidFill>
                            <a:srgbClr val="FFFFFF"/>
                          </a:solidFill>
                          <a:effectLst/>
                          <a:latin typeface="Aptos"/>
                        </a:rPr>
                        <a:t>Supplier &amp; Material Intelligence</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563909187"/>
                  </a:ext>
                </a:extLst>
              </a:tr>
              <a:tr h="565494">
                <a:tc>
                  <a:txBody>
                    <a:bodyPr/>
                    <a:lstStyle/>
                    <a:p>
                      <a:pPr marL="0" lvl="0" indent="0" algn="l">
                        <a:lnSpc>
                          <a:spcPts val="1650"/>
                        </a:lnSpc>
                        <a:buNone/>
                      </a:pPr>
                      <a:r>
                        <a:rPr lang="en-MY" sz="1400" b="1" i="0">
                          <a:solidFill>
                            <a:srgbClr val="FFFFFF"/>
                          </a:solidFill>
                          <a:effectLst/>
                          <a:latin typeface="Aptos"/>
                        </a:rPr>
                        <a:t>Inbound Material Flow &amp; Raw Inventory Readiness</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061327231"/>
                  </a:ext>
                </a:extLst>
              </a:tr>
              <a:tr h="565494">
                <a:tc>
                  <a:txBody>
                    <a:bodyPr/>
                    <a:lstStyle/>
                    <a:p>
                      <a:pPr marL="0" lvl="0" indent="0" algn="l">
                        <a:lnSpc>
                          <a:spcPts val="1650"/>
                        </a:lnSpc>
                        <a:buNone/>
                      </a:pPr>
                      <a:r>
                        <a:rPr lang="en-MY" sz="1400" b="1" i="0">
                          <a:solidFill>
                            <a:srgbClr val="FFFFFF"/>
                          </a:solidFill>
                          <a:effectLst/>
                          <a:latin typeface="Aptos"/>
                        </a:rPr>
                        <a:t>Market Demand Intelligence &amp; Production Alignment</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825317240"/>
                  </a:ext>
                </a:extLst>
              </a:tr>
              <a:tr h="565494">
                <a:tc>
                  <a:txBody>
                    <a:bodyPr/>
                    <a:lstStyle/>
                    <a:p>
                      <a:pPr marL="0" lvl="0" indent="0" algn="l">
                        <a:lnSpc>
                          <a:spcPts val="1650"/>
                        </a:lnSpc>
                        <a:buNone/>
                      </a:pPr>
                      <a:r>
                        <a:rPr lang="en-MY" sz="1400" b="1" i="0">
                          <a:solidFill>
                            <a:srgbClr val="FFFFFF"/>
                          </a:solidFill>
                          <a:effectLst/>
                          <a:latin typeface="Aptos"/>
                        </a:rPr>
                        <a:t>Customer &amp; Product Usage Performance Intelligence</a:t>
                      </a: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94938264"/>
                  </a:ext>
                </a:extLst>
              </a:tr>
              <a:tr h="565494">
                <a:tc>
                  <a:txBody>
                    <a:bodyPr/>
                    <a:lstStyle/>
                    <a:p>
                      <a:pPr marL="0" lvl="0" indent="0" algn="l">
                        <a:lnSpc>
                          <a:spcPts val="1650"/>
                        </a:lnSpc>
                        <a:buNone/>
                      </a:pPr>
                      <a:r>
                        <a:rPr lang="en-MY" sz="1400" b="1" i="0">
                          <a:solidFill>
                            <a:srgbClr val="FFFFFF"/>
                          </a:solidFill>
                          <a:effectLst/>
                          <a:latin typeface="Aptos"/>
                        </a:rPr>
                        <a:t>Finished Goods Inventory &amp; Distribution Performance</a:t>
                      </a: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a:solidFill>
                        <a:srgbClr val="FFFFFF"/>
                      </a:solidFill>
                    </a:lnB>
                  </a:tcPr>
                </a:tc>
                <a:extLst>
                  <a:ext uri="{0D108BD9-81ED-4DB2-BD59-A6C34878D82A}">
                    <a16:rowId xmlns:a16="http://schemas.microsoft.com/office/drawing/2014/main" val="529452404"/>
                  </a:ext>
                </a:extLst>
              </a:tr>
            </a:tbl>
          </a:graphicData>
        </a:graphic>
      </p:graphicFrame>
      <p:graphicFrame>
        <p:nvGraphicFramePr>
          <p:cNvPr id="3" name="Table 2">
            <a:extLst>
              <a:ext uri="{FF2B5EF4-FFF2-40B4-BE49-F238E27FC236}">
                <a16:creationId xmlns:a16="http://schemas.microsoft.com/office/drawing/2014/main" id="{14BEFA8F-2A39-F1D0-3509-E870AA44854B}"/>
              </a:ext>
            </a:extLst>
          </p:cNvPr>
          <p:cNvGraphicFramePr>
            <a:graphicFrameLocks noGrp="1"/>
          </p:cNvGraphicFramePr>
          <p:nvPr/>
        </p:nvGraphicFramePr>
        <p:xfrm>
          <a:off x="6305199" y="872580"/>
          <a:ext cx="5468603" cy="2627579"/>
        </p:xfrm>
        <a:graphic>
          <a:graphicData uri="http://schemas.openxmlformats.org/drawingml/2006/table">
            <a:tbl>
              <a:tblPr firstRow="1" bandRow="1">
                <a:tableStyleId>{5C22544A-7EE6-4342-B048-85BDC9FD1C3A}</a:tableStyleId>
              </a:tblPr>
              <a:tblGrid>
                <a:gridCol w="4083913">
                  <a:extLst>
                    <a:ext uri="{9D8B030D-6E8A-4147-A177-3AD203B41FA5}">
                      <a16:colId xmlns:a16="http://schemas.microsoft.com/office/drawing/2014/main" val="500186020"/>
                    </a:ext>
                  </a:extLst>
                </a:gridCol>
                <a:gridCol w="1384690">
                  <a:extLst>
                    <a:ext uri="{9D8B030D-6E8A-4147-A177-3AD203B41FA5}">
                      <a16:colId xmlns:a16="http://schemas.microsoft.com/office/drawing/2014/main" val="977659155"/>
                    </a:ext>
                  </a:extLst>
                </a:gridCol>
              </a:tblGrid>
              <a:tr h="384516">
                <a:tc gridSpan="2">
                  <a:txBody>
                    <a:bodyPr/>
                    <a:lstStyle/>
                    <a:p>
                      <a:pPr lvl="0" algn="ctr">
                        <a:lnSpc>
                          <a:spcPct val="100000"/>
                        </a:lnSpc>
                        <a:spcBef>
                          <a:spcPts val="0"/>
                        </a:spcBef>
                        <a:spcAft>
                          <a:spcPts val="0"/>
                        </a:spcAft>
                        <a:buNone/>
                      </a:pPr>
                      <a:r>
                        <a:rPr lang="en-US" sz="1400" b="1" i="0" u="none" strike="noStrike" noProof="0">
                          <a:solidFill>
                            <a:srgbClr val="FFFFFF"/>
                          </a:solidFill>
                          <a:effectLst/>
                          <a:latin typeface="Aptos"/>
                        </a:rPr>
                        <a:t>3.4.2 Current Intelligence Level (before joining MDSG-MFG)</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3655946046"/>
                  </a:ext>
                </a:extLst>
              </a:tr>
              <a:tr h="384799">
                <a:tc>
                  <a:txBody>
                    <a:bodyPr/>
                    <a:lstStyle/>
                    <a:p>
                      <a:pPr algn="ctr" fontAlgn="base">
                        <a:lnSpc>
                          <a:spcPts val="1650"/>
                        </a:lnSpc>
                        <a:buNone/>
                      </a:pPr>
                      <a:r>
                        <a:rPr lang="en-US" sz="1400" b="1" i="0">
                          <a:solidFill>
                            <a:srgbClr val="FFFFFF"/>
                          </a:solidFill>
                          <a:effectLst/>
                          <a:latin typeface="Aptos"/>
                        </a:rPr>
                        <a:t>Level</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One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1: Data Generation &amp; Visualization</a:t>
                      </a:r>
                      <a:r>
                        <a:rPr lang="en-MY" sz="1400" b="0" i="0" u="none" strike="noStrike" noProof="0">
                          <a:solidFill>
                            <a:srgbClr val="FFFFFF"/>
                          </a:solidFill>
                          <a:effectLst/>
                          <a:latin typeface="Aptos"/>
                        </a:rPr>
                        <a:t>          </a:t>
                      </a:r>
                      <a:endParaRPr lang="en-US" sz="1400">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2: Digitally Connected System &amp; Monitoring</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224584">
                <a:tc>
                  <a:txBody>
                    <a:bodyPr/>
                    <a:lstStyle/>
                    <a:p>
                      <a:pPr marL="0" marR="0" lvl="0" indent="0" algn="l">
                        <a:lnSpc>
                          <a:spcPts val="1650"/>
                        </a:lnSpc>
                        <a:buNone/>
                      </a:pPr>
                      <a:r>
                        <a:rPr lang="en-MY" sz="1400" b="1" i="0" u="none" strike="noStrike" noProof="0">
                          <a:solidFill>
                            <a:srgbClr val="FFFFFF"/>
                          </a:solidFill>
                          <a:effectLst/>
                          <a:latin typeface="Aptos"/>
                        </a:rPr>
                        <a:t>Level 3: Data Analysis &amp; Predictive Model</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384799">
                <a:tc>
                  <a:txBody>
                    <a:bodyPr/>
                    <a:lstStyle/>
                    <a:p>
                      <a:pPr marL="0" lvl="0" indent="0" algn="l">
                        <a:lnSpc>
                          <a:spcPts val="1650"/>
                        </a:lnSpc>
                        <a:buNone/>
                      </a:pPr>
                      <a:r>
                        <a:rPr lang="en-MY" sz="1400" b="1" i="0" u="none" strike="noStrike" noProof="0">
                          <a:solidFill>
                            <a:srgbClr val="FFFFFF"/>
                          </a:solidFill>
                          <a:effectLst/>
                          <a:latin typeface="Aptos"/>
                        </a:rPr>
                        <a:t>Level 4: AI-Driven Optimization &amp; Autonomous Control</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bl>
          </a:graphicData>
        </a:graphic>
      </p:graphicFrame>
      <p:graphicFrame>
        <p:nvGraphicFramePr>
          <p:cNvPr id="5" name="Table 4">
            <a:extLst>
              <a:ext uri="{FF2B5EF4-FFF2-40B4-BE49-F238E27FC236}">
                <a16:creationId xmlns:a16="http://schemas.microsoft.com/office/drawing/2014/main" id="{5EBEAE01-A8D9-4005-2EBF-8970E28B186D}"/>
              </a:ext>
            </a:extLst>
          </p:cNvPr>
          <p:cNvGraphicFramePr>
            <a:graphicFrameLocks noGrp="1"/>
          </p:cNvGraphicFramePr>
          <p:nvPr/>
        </p:nvGraphicFramePr>
        <p:xfrm>
          <a:off x="6305199" y="3923883"/>
          <a:ext cx="5474531" cy="2679065"/>
        </p:xfrm>
        <a:graphic>
          <a:graphicData uri="http://schemas.openxmlformats.org/drawingml/2006/table">
            <a:tbl>
              <a:tblPr firstRow="1" bandRow="1">
                <a:tableStyleId>{5C22544A-7EE6-4342-B048-85BDC9FD1C3A}</a:tableStyleId>
              </a:tblPr>
              <a:tblGrid>
                <a:gridCol w="4100741">
                  <a:extLst>
                    <a:ext uri="{9D8B030D-6E8A-4147-A177-3AD203B41FA5}">
                      <a16:colId xmlns:a16="http://schemas.microsoft.com/office/drawing/2014/main" val="500186020"/>
                    </a:ext>
                  </a:extLst>
                </a:gridCol>
                <a:gridCol w="1373790">
                  <a:extLst>
                    <a:ext uri="{9D8B030D-6E8A-4147-A177-3AD203B41FA5}">
                      <a16:colId xmlns:a16="http://schemas.microsoft.com/office/drawing/2014/main" val="977659155"/>
                    </a:ext>
                  </a:extLst>
                </a:gridCol>
              </a:tblGrid>
              <a:tr h="285750">
                <a:tc gridSpan="2">
                  <a:txBody>
                    <a:bodyPr/>
                    <a:lstStyle/>
                    <a:p>
                      <a:pPr lvl="0" algn="ctr">
                        <a:lnSpc>
                          <a:spcPct val="100000"/>
                        </a:lnSpc>
                        <a:spcBef>
                          <a:spcPts val="0"/>
                        </a:spcBef>
                        <a:spcAft>
                          <a:spcPts val="0"/>
                        </a:spcAft>
                        <a:buNone/>
                      </a:pPr>
                      <a:r>
                        <a:rPr lang="en-US" sz="1400" b="1" i="0" u="none" strike="noStrike" noProof="0">
                          <a:solidFill>
                            <a:srgbClr val="FFFFFF"/>
                          </a:solidFill>
                          <a:effectLst/>
                          <a:latin typeface="Aptos"/>
                        </a:rPr>
                        <a:t>3.4.3 Target Intelligence Level (after receiving MDSG-MFG support)</a:t>
                      </a:r>
                      <a:endParaRPr lang="en-US" sz="1400" b="1">
                        <a:latin typeface="Aptos"/>
                      </a:endParaRPr>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tc hMerge="1">
                  <a:txBody>
                    <a:bodyPr/>
                    <a:lstStyle/>
                    <a:p>
                      <a:endParaRPr lang="en-US"/>
                    </a:p>
                  </a:txBody>
                  <a:tcPr>
                    <a:lnL w="10239">
                      <a:solidFill>
                        <a:srgbClr val="FFFFFF"/>
                      </a:solidFill>
                    </a:lnL>
                    <a:lnR w="10239">
                      <a:solidFill>
                        <a:srgbClr val="FFFFFF"/>
                      </a:solidFill>
                    </a:lnR>
                    <a:lnT w="10239">
                      <a:solidFill>
                        <a:srgbClr val="FFFFFF"/>
                      </a:solidFill>
                    </a:lnT>
                    <a:lnB w="30717">
                      <a:solidFill>
                        <a:srgbClr val="FFFFFF"/>
                      </a:solidFill>
                    </a:lnB>
                    <a:solidFill>
                      <a:srgbClr val="002060"/>
                    </a:solidFill>
                  </a:tcPr>
                </a:tc>
                <a:extLst>
                  <a:ext uri="{0D108BD9-81ED-4DB2-BD59-A6C34878D82A}">
                    <a16:rowId xmlns:a16="http://schemas.microsoft.com/office/drawing/2014/main" val="2052596535"/>
                  </a:ext>
                </a:extLst>
              </a:tr>
              <a:tr h="285750">
                <a:tc>
                  <a:txBody>
                    <a:bodyPr/>
                    <a:lstStyle/>
                    <a:p>
                      <a:pPr algn="ctr" fontAlgn="base">
                        <a:lnSpc>
                          <a:spcPts val="1650"/>
                        </a:lnSpc>
                        <a:buNone/>
                      </a:pPr>
                      <a:r>
                        <a:rPr lang="en-US" sz="1400" b="1" i="0">
                          <a:solidFill>
                            <a:srgbClr val="FFFFFF"/>
                          </a:solidFill>
                          <a:effectLst/>
                          <a:latin typeface="Aptos"/>
                        </a:rPr>
                        <a:t>Level</a:t>
                      </a:r>
                      <a:endParaRPr lang="en-MY" sz="1400" b="1" i="0">
                        <a:solidFill>
                          <a:srgbClr val="FFFFFF"/>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7"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One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1: Data Generation &amp; Visualization</a:t>
                      </a:r>
                      <a:r>
                        <a:rPr lang="en-MY" sz="1400" b="0" i="0" u="none" strike="noStrike" noProof="0">
                          <a:solidFill>
                            <a:srgbClr val="FFFFFF"/>
                          </a:solidFill>
                          <a:effectLst/>
                          <a:latin typeface="Aptos"/>
                        </a:rPr>
                        <a:t>          </a:t>
                      </a:r>
                      <a:endParaRPr lang="en-US" sz="1400">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2: Digitally Connected System &amp; Monitoring</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837960282"/>
                  </a:ext>
                </a:extLst>
              </a:tr>
              <a:tr h="285750">
                <a:tc>
                  <a:txBody>
                    <a:bodyPr/>
                    <a:lstStyle/>
                    <a:p>
                      <a:pPr marL="0" marR="0" lvl="0" indent="0" algn="l">
                        <a:lnSpc>
                          <a:spcPts val="1650"/>
                        </a:lnSpc>
                        <a:buNone/>
                      </a:pPr>
                      <a:r>
                        <a:rPr lang="en-MY" sz="1400" b="1" i="0" u="none" strike="noStrike" noProof="0">
                          <a:solidFill>
                            <a:srgbClr val="FFFFFF"/>
                          </a:solidFill>
                          <a:effectLst/>
                          <a:latin typeface="Aptos"/>
                        </a:rPr>
                        <a:t>Level 3: Data Analysis &amp; Predictive Model</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i="0" u="none" strike="noStrike" noProof="0">
                          <a:solidFill>
                            <a:srgbClr val="FFFFFF"/>
                          </a:solidFill>
                          <a:effectLst/>
                          <a:latin typeface="Aptos"/>
                        </a:rPr>
                        <a:t>Level 4: AI-Driven Optimization &amp; Autonomous Control</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604000236"/>
                  </a:ext>
                </a:extLst>
              </a:tr>
            </a:tbl>
          </a:graphicData>
        </a:graphic>
      </p:graphicFrame>
      <p:sp>
        <p:nvSpPr>
          <p:cNvPr id="9" name="TextBox 8">
            <a:extLst>
              <a:ext uri="{FF2B5EF4-FFF2-40B4-BE49-F238E27FC236}">
                <a16:creationId xmlns:a16="http://schemas.microsoft.com/office/drawing/2014/main" id="{CB8AA758-1F7F-9F29-089E-C4A19B1C7787}"/>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889853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D7D0346-A103-49D3-9E36-89E83EFCD0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5F592D-69BF-97DD-7B78-2C16561A45ED}"/>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3.5 Industry 4.0 Pillars</a:t>
            </a:r>
            <a:endParaRPr lang="en-US" b="1"/>
          </a:p>
        </p:txBody>
      </p:sp>
      <p:sp>
        <p:nvSpPr>
          <p:cNvPr id="4" name="Slide Number Placeholder 3">
            <a:extLst>
              <a:ext uri="{FF2B5EF4-FFF2-40B4-BE49-F238E27FC236}">
                <a16:creationId xmlns:a16="http://schemas.microsoft.com/office/drawing/2014/main" id="{C7D466FA-062B-51C6-5E6F-8C032D5A859C}"/>
              </a:ext>
            </a:extLst>
          </p:cNvPr>
          <p:cNvSpPr>
            <a:spLocks noGrp="1"/>
          </p:cNvSpPr>
          <p:nvPr>
            <p:ph type="sldNum" sz="quarter" idx="12"/>
          </p:nvPr>
        </p:nvSpPr>
        <p:spPr/>
        <p:txBody>
          <a:bodyPr/>
          <a:lstStyle/>
          <a:p>
            <a:fld id="{AF3AB783-08A3-C047-8A9E-D72AFDBF4A9F}" type="slidenum">
              <a:rPr lang="en-US" smtClean="0"/>
              <a:pPr/>
              <a:t>20</a:t>
            </a:fld>
            <a:endParaRPr lang="en-US"/>
          </a:p>
        </p:txBody>
      </p:sp>
      <p:sp>
        <p:nvSpPr>
          <p:cNvPr id="10" name="TextBox 9">
            <a:extLst>
              <a:ext uri="{FF2B5EF4-FFF2-40B4-BE49-F238E27FC236}">
                <a16:creationId xmlns:a16="http://schemas.microsoft.com/office/drawing/2014/main" id="{AE65C278-14B8-BD3F-2122-AC923E61AC92}"/>
              </a:ext>
            </a:extLst>
          </p:cNvPr>
          <p:cNvSpPr txBox="1"/>
          <p:nvPr/>
        </p:nvSpPr>
        <p:spPr>
          <a:xfrm>
            <a:off x="436406" y="4668623"/>
            <a:ext cx="11140476" cy="461665"/>
          </a:xfrm>
          <a:prstGeom prst="rect">
            <a:avLst/>
          </a:prstGeom>
          <a:noFill/>
        </p:spPr>
        <p:txBody>
          <a:bodyPr wrap="square" lIns="91440" tIns="45720" rIns="91440" bIns="45720" anchor="t">
            <a:spAutoFit/>
          </a:bodyPr>
          <a:lstStyle/>
          <a:p>
            <a:pPr>
              <a:defRPr/>
            </a:pPr>
            <a:r>
              <a:rPr lang="en-US" sz="1200" b="1">
                <a:solidFill>
                  <a:prstClr val="black"/>
                </a:solidFill>
                <a:latin typeface="Aptos"/>
                <a:cs typeface="Arial"/>
              </a:rPr>
              <a:t>Note</a:t>
            </a:r>
            <a:r>
              <a:rPr lang="en-US" sz="1200">
                <a:solidFill>
                  <a:prstClr val="black"/>
                </a:solidFill>
                <a:latin typeface="Aptos"/>
                <a:cs typeface="Arial"/>
              </a:rPr>
              <a:t>: Tick only those that apply to your proposed solution development.</a:t>
            </a:r>
            <a:endParaRPr lang="en-US">
              <a:solidFill>
                <a:prstClr val="black"/>
              </a:solidFill>
            </a:endParaRPr>
          </a:p>
          <a:p>
            <a:pPr>
              <a:defRPr/>
            </a:pPr>
            <a:r>
              <a:rPr lang="en-US" sz="1200">
                <a:solidFill>
                  <a:prstClr val="black"/>
                </a:solidFill>
                <a:latin typeface="Aptos"/>
                <a:cs typeface="Arial"/>
              </a:rPr>
              <a:t>Optional: Briefly explain how the selected Industry 4.0 Pillars are relevant to your solution.</a:t>
            </a:r>
            <a:endParaRPr lang="en-MY" sz="1200">
              <a:solidFill>
                <a:prstClr val="black"/>
              </a:solidFill>
              <a:latin typeface="Aptos"/>
              <a:cs typeface="Arial"/>
            </a:endParaRPr>
          </a:p>
        </p:txBody>
      </p:sp>
      <p:graphicFrame>
        <p:nvGraphicFramePr>
          <p:cNvPr id="5" name="Table 4">
            <a:extLst>
              <a:ext uri="{FF2B5EF4-FFF2-40B4-BE49-F238E27FC236}">
                <a16:creationId xmlns:a16="http://schemas.microsoft.com/office/drawing/2014/main" id="{0FE00E24-F812-7B00-3A62-7A008C8016AD}"/>
              </a:ext>
            </a:extLst>
          </p:cNvPr>
          <p:cNvGraphicFramePr>
            <a:graphicFrameLocks noGrp="1"/>
          </p:cNvGraphicFramePr>
          <p:nvPr>
            <p:extLst>
              <p:ext uri="{D42A27DB-BD31-4B8C-83A1-F6EECF244321}">
                <p14:modId xmlns:p14="http://schemas.microsoft.com/office/powerpoint/2010/main" val="2178435874"/>
              </p:ext>
            </p:extLst>
          </p:nvPr>
        </p:nvGraphicFramePr>
        <p:xfrm>
          <a:off x="438213" y="960919"/>
          <a:ext cx="6540645" cy="3631692"/>
        </p:xfrm>
        <a:graphic>
          <a:graphicData uri="http://schemas.openxmlformats.org/drawingml/2006/table">
            <a:tbl>
              <a:tblPr firstRow="1" bandRow="1">
                <a:tableStyleId>{5C22544A-7EE6-4342-B048-85BDC9FD1C3A}</a:tableStyleId>
              </a:tblPr>
              <a:tblGrid>
                <a:gridCol w="4820093">
                  <a:extLst>
                    <a:ext uri="{9D8B030D-6E8A-4147-A177-3AD203B41FA5}">
                      <a16:colId xmlns:a16="http://schemas.microsoft.com/office/drawing/2014/main" val="500186020"/>
                    </a:ext>
                  </a:extLst>
                </a:gridCol>
                <a:gridCol w="1720552">
                  <a:extLst>
                    <a:ext uri="{9D8B030D-6E8A-4147-A177-3AD203B41FA5}">
                      <a16:colId xmlns:a16="http://schemas.microsoft.com/office/drawing/2014/main" val="977659155"/>
                    </a:ext>
                  </a:extLst>
                </a:gridCol>
              </a:tblGrid>
              <a:tr h="285750">
                <a:tc>
                  <a:txBody>
                    <a:bodyPr/>
                    <a:lstStyle/>
                    <a:p>
                      <a:pPr lvl="0" algn="ctr">
                        <a:lnSpc>
                          <a:spcPts val="1650"/>
                        </a:lnSpc>
                        <a:buNone/>
                      </a:pPr>
                      <a:r>
                        <a:rPr lang="en-US" sz="1400" b="1" i="0" u="none" strike="noStrike" noProof="0">
                          <a:solidFill>
                            <a:srgbClr val="FFFFFF"/>
                          </a:solidFill>
                          <a:effectLst/>
                          <a:latin typeface="Aptos"/>
                        </a:rPr>
                        <a:t>Industry 4.0 Technology Pillars</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400" b="1" i="0">
                          <a:solidFill>
                            <a:srgbClr val="FFFFFF"/>
                          </a:solidFill>
                          <a:effectLst/>
                          <a:latin typeface="Aptos"/>
                        </a:rPr>
                        <a:t>Please Tick (/)</a:t>
                      </a:r>
                      <a:r>
                        <a:rPr lang="en-MY" sz="1400" b="1" i="0">
                          <a:solidFill>
                            <a:srgbClr val="FFFFFF"/>
                          </a:solidFill>
                          <a:effectLst/>
                          <a:latin typeface="Aptos"/>
                        </a:rPr>
                        <a:t> One</a:t>
                      </a: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30718"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1870707510"/>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Big Data Analytics</a:t>
                      </a:r>
                      <a:r>
                        <a:rPr lang="en-MY" sz="1400" b="1" i="0" u="none" strike="noStrike" noProof="0">
                          <a:solidFill>
                            <a:srgbClr val="FFFFFF"/>
                          </a:solidFill>
                          <a:effectLst/>
                          <a:latin typeface="Aptos"/>
                        </a:rPr>
                        <a:t>        </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30718"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433707127"/>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Artificial Intelligence</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837960282"/>
                  </a:ext>
                </a:extLst>
              </a:tr>
              <a:tr h="285750">
                <a:tc>
                  <a:txBody>
                    <a:bodyPr/>
                    <a:lstStyle/>
                    <a:p>
                      <a:pPr marL="0" marR="0" lvl="0" indent="0" algn="l">
                        <a:lnSpc>
                          <a:spcPts val="1650"/>
                        </a:lnSpc>
                        <a:buNone/>
                      </a:pPr>
                      <a:r>
                        <a:rPr lang="en-MY" sz="1400" b="1" i="0" u="none" strike="noStrike" noProof="0">
                          <a:solidFill>
                            <a:srgbClr val="FFFFFF"/>
                          </a:solidFill>
                          <a:effectLst/>
                          <a:latin typeface="Aptos"/>
                          <a:cs typeface="Arial"/>
                        </a:rPr>
                        <a:t>Autonomous Robots</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2498952"/>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Simulation</a:t>
                      </a:r>
                      <a:endParaRPr lang="en-US" sz="1400" b="1">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endParaRPr lang="en-MY" sz="1400" b="0" i="0">
                        <a:solidFill>
                          <a:srgbClr val="000000"/>
                        </a:solidFill>
                        <a:effectLst/>
                        <a:latin typeface="Aptos"/>
                      </a:endParaRPr>
                    </a:p>
                  </a:txBody>
                  <a:tcPr>
                    <a:lnL w="10239" cap="flat" cmpd="sng" algn="ctr">
                      <a:solidFill>
                        <a:srgbClr val="FFFFFF"/>
                      </a:solidFill>
                      <a:prstDash val="solid"/>
                      <a:round/>
                      <a:headEnd type="none" w="med" len="med"/>
                      <a:tailEnd type="none" w="med" len="med"/>
                    </a:lnL>
                    <a:lnR w="10239" cap="flat" cmpd="sng" algn="ctr">
                      <a:solidFill>
                        <a:srgbClr val="FFFFFF"/>
                      </a:solidFill>
                      <a:prstDash val="solid"/>
                      <a:round/>
                      <a:headEnd type="none" w="med" len="med"/>
                      <a:tailEnd type="none" w="med" len="med"/>
                    </a:lnR>
                    <a:lnT w="10239" cap="flat" cmpd="sng" algn="ctr">
                      <a:solidFill>
                        <a:srgbClr val="FFFFFF"/>
                      </a:solidFill>
                      <a:prstDash val="solid"/>
                      <a:round/>
                      <a:headEnd type="none" w="med" len="med"/>
                      <a:tailEnd type="none" w="med" len="med"/>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604000236"/>
                  </a:ext>
                </a:extLst>
              </a:tr>
              <a:tr h="285750">
                <a:tc>
                  <a:txBody>
                    <a:bodyPr/>
                    <a:lstStyle/>
                    <a:p>
                      <a:pPr marL="0" lvl="0" indent="0" algn="l">
                        <a:lnSpc>
                          <a:spcPts val="1650"/>
                        </a:lnSpc>
                        <a:buNone/>
                      </a:pPr>
                      <a:r>
                        <a:rPr lang="en-MY" sz="1400" b="1" i="0" u="none" strike="noStrike" noProof="0">
                          <a:solidFill>
                            <a:srgbClr val="FFFFFF"/>
                          </a:solidFill>
                          <a:effectLst/>
                          <a:latin typeface="Aptos"/>
                        </a:rPr>
                        <a:t>Internet of Things (IoT)</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85348217"/>
                  </a:ext>
                </a:extLst>
              </a:tr>
              <a:tr h="285750">
                <a:tc>
                  <a:txBody>
                    <a:bodyPr/>
                    <a:lstStyle/>
                    <a:p>
                      <a:pPr marL="0" lvl="0" indent="0" algn="l">
                        <a:lnSpc>
                          <a:spcPts val="1650"/>
                        </a:lnSpc>
                        <a:buNone/>
                      </a:pPr>
                      <a:r>
                        <a:rPr lang="en-MY" sz="1400" b="1" i="0" u="none" strike="noStrike" noProof="0">
                          <a:solidFill>
                            <a:srgbClr val="FFFFFF"/>
                          </a:solidFill>
                          <a:effectLst/>
                          <a:latin typeface="Aptos"/>
                        </a:rPr>
                        <a:t>Cybersecurity</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612417082"/>
                  </a:ext>
                </a:extLst>
              </a:tr>
              <a:tr h="285750">
                <a:tc>
                  <a:txBody>
                    <a:bodyPr/>
                    <a:lstStyle/>
                    <a:p>
                      <a:pPr marL="0" lvl="0" indent="0" algn="l">
                        <a:lnSpc>
                          <a:spcPts val="1650"/>
                        </a:lnSpc>
                        <a:buNone/>
                      </a:pPr>
                      <a:r>
                        <a:rPr lang="en-MY" sz="1400" b="1" i="0" u="none" strike="noStrike" noProof="0">
                          <a:solidFill>
                            <a:srgbClr val="FFFFFF"/>
                          </a:solidFill>
                          <a:effectLst/>
                          <a:latin typeface="Aptos"/>
                        </a:rPr>
                        <a:t>Cloud Computing</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957774578"/>
                  </a:ext>
                </a:extLst>
              </a:tr>
              <a:tr h="285750">
                <a:tc>
                  <a:txBody>
                    <a:bodyPr/>
                    <a:lstStyle/>
                    <a:p>
                      <a:pPr marL="0" lvl="0" indent="0" algn="l">
                        <a:lnSpc>
                          <a:spcPts val="1650"/>
                        </a:lnSpc>
                        <a:buNone/>
                      </a:pPr>
                      <a:r>
                        <a:rPr lang="en-MY" sz="1400" b="1" i="0" u="none" strike="noStrike" noProof="0">
                          <a:solidFill>
                            <a:srgbClr val="FFFFFF"/>
                          </a:solidFill>
                          <a:effectLst/>
                          <a:latin typeface="Aptos"/>
                        </a:rPr>
                        <a:t>Additive Manufacturing </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355727863"/>
                  </a:ext>
                </a:extLst>
              </a:tr>
              <a:tr h="285750">
                <a:tc>
                  <a:txBody>
                    <a:bodyPr/>
                    <a:lstStyle/>
                    <a:p>
                      <a:pPr marL="0" lvl="0" indent="0" algn="l">
                        <a:lnSpc>
                          <a:spcPts val="1650"/>
                        </a:lnSpc>
                        <a:buNone/>
                      </a:pPr>
                      <a:r>
                        <a:rPr lang="en-MY" sz="1400" b="1" i="0" u="none" strike="noStrike" noProof="0">
                          <a:solidFill>
                            <a:srgbClr val="FFFFFF"/>
                          </a:solidFill>
                          <a:effectLst/>
                          <a:latin typeface="Aptos"/>
                        </a:rPr>
                        <a:t>Augmented Reality</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834308945"/>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System Integration</a:t>
                      </a:r>
                      <a:endParaRPr lang="en-US" sz="1400" b="1">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cap="flat" cmpd="sng" algn="ctr">
                      <a:solidFill>
                        <a:srgbClr val="FFFFF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191493217"/>
                  </a:ext>
                </a:extLst>
              </a:tr>
              <a:tr h="285750">
                <a:tc>
                  <a:txBody>
                    <a:bodyPr/>
                    <a:lstStyle/>
                    <a:p>
                      <a:pPr marL="0" lvl="0" indent="0" algn="l">
                        <a:lnSpc>
                          <a:spcPts val="1650"/>
                        </a:lnSpc>
                        <a:buNone/>
                      </a:pPr>
                      <a:r>
                        <a:rPr lang="en-MY" sz="1400" b="1" i="0" u="none" strike="noStrike" noProof="0">
                          <a:solidFill>
                            <a:srgbClr val="FFFFFF"/>
                          </a:solidFill>
                          <a:effectLst/>
                          <a:latin typeface="Aptos"/>
                          <a:cs typeface="Arial"/>
                        </a:rPr>
                        <a:t>Advanced Materials</a:t>
                      </a:r>
                      <a:endParaRPr lang="en-US" sz="1400" b="1">
                        <a:latin typeface="Aptos"/>
                      </a:endParaRPr>
                    </a:p>
                  </a:txBody>
                  <a:tcPr>
                    <a:lnL w="10239">
                      <a:solidFill>
                        <a:srgbClr val="FFFFFF"/>
                      </a:solidFill>
                    </a:lnL>
                    <a:lnR w="10239">
                      <a:solidFill>
                        <a:srgbClr val="FFFFFF"/>
                      </a:solidFill>
                    </a:lnR>
                    <a:lnT w="10239">
                      <a:solidFill>
                        <a:srgbClr val="FFFFFF"/>
                      </a:solidFill>
                    </a:lnT>
                    <a:lnB w="10239">
                      <a:solidFill>
                        <a:srgbClr val="FFFFFF"/>
                      </a:solidFill>
                    </a:lnB>
                    <a:solidFill>
                      <a:srgbClr val="002060"/>
                    </a:solidFill>
                  </a:tcPr>
                </a:tc>
                <a:tc>
                  <a:txBody>
                    <a:bodyPr/>
                    <a:lstStyle/>
                    <a:p>
                      <a:pPr lvl="0" algn="l">
                        <a:lnSpc>
                          <a:spcPts val="1650"/>
                        </a:lnSpc>
                        <a:buNone/>
                      </a:pPr>
                      <a:endParaRPr lang="en-MY" sz="1400" b="0" i="0">
                        <a:solidFill>
                          <a:srgbClr val="000000"/>
                        </a:solidFill>
                        <a:effectLst/>
                        <a:latin typeface="Aptos"/>
                      </a:endParaRPr>
                    </a:p>
                  </a:txBody>
                  <a:tcPr>
                    <a:lnL w="10239">
                      <a:solidFill>
                        <a:srgbClr val="FFFFFF"/>
                      </a:solidFill>
                    </a:lnL>
                    <a:lnR w="10239">
                      <a:solidFill>
                        <a:srgbClr val="FFFFFF"/>
                      </a:solidFill>
                    </a:lnR>
                    <a:lnT w="10239">
                      <a:solidFill>
                        <a:srgbClr val="FFFFFF"/>
                      </a:solidFill>
                    </a:lnT>
                    <a:lnB w="10239">
                      <a:solidFill>
                        <a:srgbClr val="FFFFFF"/>
                      </a:solidFill>
                    </a:lnB>
                    <a:solidFill>
                      <a:schemeClr val="bg1">
                        <a:lumMod val="85000"/>
                      </a:schemeClr>
                    </a:solidFill>
                  </a:tcPr>
                </a:tc>
                <a:extLst>
                  <a:ext uri="{0D108BD9-81ED-4DB2-BD59-A6C34878D82A}">
                    <a16:rowId xmlns:a16="http://schemas.microsoft.com/office/drawing/2014/main" val="637908963"/>
                  </a:ext>
                </a:extLst>
              </a:tr>
            </a:tbl>
          </a:graphicData>
        </a:graphic>
      </p:graphicFrame>
      <p:sp>
        <p:nvSpPr>
          <p:cNvPr id="6" name="TextBox 6">
            <a:extLst>
              <a:ext uri="{FF2B5EF4-FFF2-40B4-BE49-F238E27FC236}">
                <a16:creationId xmlns:a16="http://schemas.microsoft.com/office/drawing/2014/main" id="{39B44058-0CA1-E873-DC15-9FF8E6186F4A}"/>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1215620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6644D-9AF4-1F28-C6CC-B13E6A26061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2CABFB2-DFA3-3EDC-3439-896ACA4051F4}"/>
              </a:ext>
            </a:extLst>
          </p:cNvPr>
          <p:cNvSpPr>
            <a:spLocks noGrp="1"/>
          </p:cNvSpPr>
          <p:nvPr>
            <p:ph type="title"/>
          </p:nvPr>
        </p:nvSpPr>
        <p:spPr/>
        <p:txBody>
          <a:bodyPr lIns="91440" tIns="45720" rIns="91440" bIns="45720" anchor="t"/>
          <a:lstStyle/>
          <a:p>
            <a:r>
              <a:rPr lang="en-US" b="1">
                <a:latin typeface="Arial"/>
                <a:cs typeface="Arial"/>
              </a:rPr>
              <a:t>SECTION 4 — Implementation Feasibility</a:t>
            </a:r>
            <a:endParaRPr lang="en-US" b="1"/>
          </a:p>
        </p:txBody>
      </p:sp>
      <p:sp>
        <p:nvSpPr>
          <p:cNvPr id="5" name="Subtitle 4">
            <a:extLst>
              <a:ext uri="{FF2B5EF4-FFF2-40B4-BE49-F238E27FC236}">
                <a16:creationId xmlns:a16="http://schemas.microsoft.com/office/drawing/2014/main" id="{39374128-E36C-F30D-CD0D-B4055F615AD4}"/>
              </a:ext>
            </a:extLst>
          </p:cNvPr>
          <p:cNvSpPr>
            <a:spLocks noGrp="1"/>
          </p:cNvSpPr>
          <p:nvPr>
            <p:ph type="subTitle" idx="1"/>
          </p:nvPr>
        </p:nvSpPr>
        <p:spPr>
          <a:xfrm>
            <a:off x="838200" y="3001362"/>
            <a:ext cx="9144000" cy="3859136"/>
          </a:xfrm>
        </p:spPr>
        <p:txBody>
          <a:bodyPr lIns="91440" tIns="45720" rIns="91440" bIns="45720" anchor="t"/>
          <a:lstStyle/>
          <a:p>
            <a:pPr>
              <a:lnSpc>
                <a:spcPct val="100000"/>
              </a:lnSpc>
            </a:pPr>
            <a:r>
              <a:rPr lang="en-MY" sz="1000" b="1" u="sng">
                <a:latin typeface="Aptos"/>
                <a:cs typeface="Arial"/>
              </a:rPr>
              <a:t>Description</a:t>
            </a:r>
            <a:br>
              <a:rPr lang="en-MY" sz="1000" b="1" u="sng">
                <a:latin typeface="Aptos"/>
                <a:cs typeface="Arial"/>
              </a:rPr>
            </a:br>
            <a:r>
              <a:rPr lang="en-MY" sz="1000">
                <a:latin typeface="Aptos"/>
                <a:cs typeface="Segoe UI"/>
              </a:rPr>
              <a:t>Explains </a:t>
            </a:r>
            <a:r>
              <a:rPr lang="en-MY" sz="1000" b="1">
                <a:latin typeface="Aptos"/>
                <a:cs typeface="Segoe UI"/>
              </a:rPr>
              <a:t>how the solution will be delivered</a:t>
            </a:r>
            <a:r>
              <a:rPr lang="en-MY" sz="1000">
                <a:latin typeface="Aptos"/>
                <a:cs typeface="Segoe UI"/>
              </a:rPr>
              <a:t>, including integration, timeline, and readiness.</a:t>
            </a:r>
            <a:endParaRPr lang="en-MY" sz="1000">
              <a:latin typeface="Aptos"/>
            </a:endParaRPr>
          </a:p>
          <a:p>
            <a:pPr>
              <a:lnSpc>
                <a:spcPct val="100000"/>
              </a:lnSpc>
            </a:pPr>
            <a:r>
              <a:rPr lang="en-MY" sz="1000" b="1" u="sng">
                <a:latin typeface="Aptos"/>
                <a:cs typeface="Arial"/>
              </a:rPr>
              <a:t>User Guide</a:t>
            </a:r>
            <a:endParaRPr lang="en-MY" sz="1000" u="sng">
              <a:latin typeface="Aptos"/>
              <a:cs typeface="Arial"/>
            </a:endParaRPr>
          </a:p>
          <a:p>
            <a:pPr marL="457200" indent="-171450">
              <a:lnSpc>
                <a:spcPct val="100000"/>
              </a:lnSpc>
              <a:buChar char="•"/>
            </a:pPr>
            <a:r>
              <a:rPr lang="en-MY" sz="1000" b="1">
                <a:latin typeface="Aptos"/>
                <a:cs typeface="Segoe UI"/>
              </a:rPr>
              <a:t>4.1 Deployment Plan</a:t>
            </a:r>
            <a:r>
              <a:rPr lang="en-MY" sz="1000">
                <a:latin typeface="Aptos"/>
                <a:cs typeface="Segoe UI"/>
              </a:rPr>
              <a:t> </a:t>
            </a:r>
            <a:endParaRPr lang="en-MY" sz="1000">
              <a:latin typeface="Aptos"/>
            </a:endParaRPr>
          </a:p>
          <a:p>
            <a:pPr marL="914400" lvl="1" indent="-171450" algn="l">
              <a:lnSpc>
                <a:spcPct val="100000"/>
              </a:lnSpc>
              <a:buFont typeface="Courier New" panose="020B0604020202020204" pitchFamily="34" charset="0"/>
              <a:buChar char="o"/>
            </a:pPr>
            <a:r>
              <a:rPr lang="en-MY" sz="1000">
                <a:latin typeface="Aptos"/>
                <a:cs typeface="Segoe UI"/>
              </a:rPr>
              <a:t>Be specific: </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Systems integrated</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Deployment steps</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Timeline (≤ 3 months)</a:t>
            </a:r>
            <a:endParaRPr lang="en-MY" sz="1000">
              <a:latin typeface="Aptos"/>
            </a:endParaRPr>
          </a:p>
          <a:p>
            <a:pPr marL="457200" indent="-171450">
              <a:lnSpc>
                <a:spcPct val="100000"/>
              </a:lnSpc>
              <a:buChar char="•"/>
            </a:pPr>
            <a:r>
              <a:rPr lang="en-MY" sz="1000" b="1">
                <a:latin typeface="Aptos"/>
                <a:cs typeface="Segoe UI"/>
              </a:rPr>
              <a:t>4.4 Critical Success Factors</a:t>
            </a:r>
            <a:r>
              <a:rPr lang="en-MY" sz="1000">
                <a:latin typeface="Aptos"/>
                <a:cs typeface="Segoe UI"/>
              </a:rPr>
              <a:t> </a:t>
            </a:r>
            <a:endParaRPr lang="en-MY" sz="1000">
              <a:latin typeface="Aptos"/>
            </a:endParaRPr>
          </a:p>
          <a:p>
            <a:pPr marL="914400" lvl="1" indent="-171450" algn="l">
              <a:lnSpc>
                <a:spcPct val="100000"/>
              </a:lnSpc>
              <a:buFont typeface="Courier New" panose="020B0604020202020204" pitchFamily="34" charset="0"/>
              <a:buChar char="o"/>
            </a:pPr>
            <a:r>
              <a:rPr lang="en-MY" sz="1000">
                <a:latin typeface="Aptos"/>
                <a:cs typeface="Segoe UI"/>
              </a:rPr>
              <a:t>Show readiness across: </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Data</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Infrastructure</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Client</a:t>
            </a:r>
            <a:endParaRPr lang="en-MY" sz="1000">
              <a:latin typeface="Aptos"/>
            </a:endParaRPr>
          </a:p>
          <a:p>
            <a:pPr marL="1371600" lvl="2" indent="-171450" algn="l">
              <a:lnSpc>
                <a:spcPct val="100000"/>
              </a:lnSpc>
              <a:buFont typeface="Wingdings" panose="020B0604020202020204" pitchFamily="34" charset="0"/>
              <a:buChar char="§"/>
            </a:pPr>
            <a:r>
              <a:rPr lang="en-MY" sz="1000">
                <a:latin typeface="Aptos"/>
                <a:cs typeface="Segoe UI"/>
              </a:rPr>
              <a:t>Internal team</a:t>
            </a:r>
            <a:endParaRPr lang="en-MY" sz="1000">
              <a:latin typeface="Aptos"/>
            </a:endParaRPr>
          </a:p>
          <a:p>
            <a:pPr marL="457200" indent="-171450">
              <a:lnSpc>
                <a:spcPct val="100000"/>
              </a:lnSpc>
              <a:buChar char="•"/>
            </a:pPr>
            <a:r>
              <a:rPr lang="en-MY" sz="1000">
                <a:latin typeface="Aptos"/>
                <a:cs typeface="Segoe UI"/>
              </a:rPr>
              <a:t>Focus on: </a:t>
            </a:r>
            <a:endParaRPr lang="en-MY" sz="1000">
              <a:latin typeface="Aptos"/>
            </a:endParaRPr>
          </a:p>
          <a:p>
            <a:pPr marL="914400" lvl="1" indent="-171450" algn="l">
              <a:lnSpc>
                <a:spcPct val="100000"/>
              </a:lnSpc>
              <a:buFont typeface="Courier New" panose="020B0604020202020204" pitchFamily="34" charset="0"/>
              <a:buChar char="o"/>
            </a:pPr>
            <a:r>
              <a:rPr lang="en-MY" sz="1000" b="1">
                <a:latin typeface="Aptos"/>
                <a:cs typeface="Segoe UI"/>
              </a:rPr>
              <a:t>Practical execution (not theory)</a:t>
            </a:r>
            <a:endParaRPr lang="en-MY" sz="1000">
              <a:latin typeface="Aptos"/>
            </a:endParaRPr>
          </a:p>
          <a:p>
            <a:pPr marL="914400" lvl="1" indent="-171450" algn="l">
              <a:lnSpc>
                <a:spcPct val="100000"/>
              </a:lnSpc>
              <a:buFont typeface="Courier New" panose="020B0604020202020204" pitchFamily="34" charset="0"/>
              <a:buChar char="o"/>
            </a:pPr>
            <a:r>
              <a:rPr lang="en-MY" sz="1000" b="1">
                <a:latin typeface="Aptos"/>
                <a:cs typeface="Segoe UI"/>
              </a:rPr>
              <a:t>Realistic and achievable plan</a:t>
            </a:r>
            <a:endParaRPr lang="en-MY" sz="1000">
              <a:latin typeface="Aptos"/>
            </a:endParaRPr>
          </a:p>
        </p:txBody>
      </p:sp>
    </p:spTree>
    <p:extLst>
      <p:ext uri="{BB962C8B-B14F-4D97-AF65-F5344CB8AC3E}">
        <p14:creationId xmlns:p14="http://schemas.microsoft.com/office/powerpoint/2010/main" val="740211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4DE7A-46F9-FB32-034F-F6AA36598A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FDC040-0C99-1650-86E7-C5ACC4A4B6EC}"/>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4.1 Deployment Plan</a:t>
            </a:r>
            <a:endParaRPr lang="en-US" b="1"/>
          </a:p>
        </p:txBody>
      </p:sp>
      <p:sp>
        <p:nvSpPr>
          <p:cNvPr id="4" name="Slide Number Placeholder 3">
            <a:extLst>
              <a:ext uri="{FF2B5EF4-FFF2-40B4-BE49-F238E27FC236}">
                <a16:creationId xmlns:a16="http://schemas.microsoft.com/office/drawing/2014/main" id="{DB2176F8-09A2-DD9B-7F83-6F0B478E549C}"/>
              </a:ext>
            </a:extLst>
          </p:cNvPr>
          <p:cNvSpPr>
            <a:spLocks noGrp="1"/>
          </p:cNvSpPr>
          <p:nvPr>
            <p:ph type="sldNum" sz="quarter" idx="12"/>
          </p:nvPr>
        </p:nvSpPr>
        <p:spPr/>
        <p:txBody>
          <a:bodyPr/>
          <a:lstStyle/>
          <a:p>
            <a:fld id="{AF3AB783-08A3-C047-8A9E-D72AFDBF4A9F}" type="slidenum">
              <a:rPr lang="en-US" smtClean="0"/>
              <a:pPr/>
              <a:t>22</a:t>
            </a:fld>
            <a:endParaRPr lang="en-US"/>
          </a:p>
        </p:txBody>
      </p:sp>
      <p:graphicFrame>
        <p:nvGraphicFramePr>
          <p:cNvPr id="5" name="Table 4">
            <a:extLst>
              <a:ext uri="{FF2B5EF4-FFF2-40B4-BE49-F238E27FC236}">
                <a16:creationId xmlns:a16="http://schemas.microsoft.com/office/drawing/2014/main" id="{B313E36F-C955-E31A-A346-2BAFAAC7702D}"/>
              </a:ext>
            </a:extLst>
          </p:cNvPr>
          <p:cNvGraphicFramePr>
            <a:graphicFrameLocks noGrp="1"/>
          </p:cNvGraphicFramePr>
          <p:nvPr>
            <p:extLst>
              <p:ext uri="{D42A27DB-BD31-4B8C-83A1-F6EECF244321}">
                <p14:modId xmlns:p14="http://schemas.microsoft.com/office/powerpoint/2010/main" val="3843096336"/>
              </p:ext>
            </p:extLst>
          </p:nvPr>
        </p:nvGraphicFramePr>
        <p:xfrm>
          <a:off x="494210" y="840091"/>
          <a:ext cx="11207930" cy="2682236"/>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cs typeface="Arial"/>
                        </a:rPr>
                        <a:t>4.1.1 Integration Capability</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200" b="1" i="0" u="none" strike="noStrike" noProof="0">
                          <a:solidFill>
                            <a:schemeClr val="bg1"/>
                          </a:solidFill>
                          <a:latin typeface="Aptos"/>
                          <a:cs typeface="Arial"/>
                        </a:rPr>
                        <a:t>Describe how your solution will connect with existing manufacturing systems and machines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rPr>
                        <a:t>Systems to be integrated</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MES, ERP, PLC, IoT devices</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rPr>
                        <a:t>Integration method</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APIs, middleware, direct connection</a:t>
                      </a:r>
                      <a:r>
                        <a:rPr lang="en-US" sz="1200" b="0" i="0" u="none" strike="noStrike" noProof="0">
                          <a:solidFill>
                            <a:schemeClr val="tx1"/>
                          </a:solidFill>
                          <a:highlight>
                            <a:srgbClr val="FFFF00"/>
                          </a:highlight>
                          <a:latin typeface="Aptos"/>
                          <a:cs typeface="Arial"/>
                        </a:rPr>
                        <a:t>&gt;</a:t>
                      </a:r>
                      <a:endParaRPr lang="en-US" sz="12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r h="370840">
                <a:tc>
                  <a:txBody>
                    <a:bodyPr/>
                    <a:lstStyle/>
                    <a:p>
                      <a:pPr lvl="0" algn="l">
                        <a:lnSpc>
                          <a:spcPct val="100000"/>
                        </a:lnSpc>
                        <a:spcBef>
                          <a:spcPts val="0"/>
                        </a:spcBef>
                        <a:spcAft>
                          <a:spcPts val="0"/>
                        </a:spcAft>
                        <a:buNone/>
                      </a:pPr>
                      <a:r>
                        <a:rPr lang="en-US" sz="1200" b="1" i="0" u="none" strike="noStrike" noProof="0">
                          <a:solidFill>
                            <a:schemeClr val="bg1"/>
                          </a:solidFill>
                          <a:latin typeface="Aptos"/>
                        </a:rPr>
                        <a:t>Data sources and how data is collected/processed</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sensors, machines, databases</a:t>
                      </a:r>
                      <a:r>
                        <a:rPr lang="en-US" sz="1200" b="0" i="0" u="none" strike="noStrike" noProof="0">
                          <a:solidFill>
                            <a:schemeClr val="tx1"/>
                          </a:solidFill>
                          <a:highlight>
                            <a:srgbClr val="FFFF00"/>
                          </a:highlight>
                          <a:latin typeface="Aptos"/>
                          <a:cs typeface="Arial"/>
                        </a:rPr>
                        <a:t>&gt;</a:t>
                      </a:r>
                      <a:endParaRPr lang="en-US" sz="12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731528632"/>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cs typeface="Arial"/>
                        </a:rPr>
                        <a:t>Compatibility with existing or legacy systems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rgbClr val="002060"/>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741440544"/>
                  </a:ext>
                </a:extLst>
              </a:tr>
              <a:tr h="370838">
                <a:tc>
                  <a:txBody>
                    <a:bodyPr/>
                    <a:lstStyle/>
                    <a:p>
                      <a:pPr lvl="0" algn="l">
                        <a:lnSpc>
                          <a:spcPct val="100000"/>
                        </a:lnSpc>
                        <a:spcBef>
                          <a:spcPts val="0"/>
                        </a:spcBef>
                        <a:spcAft>
                          <a:spcPts val="0"/>
                        </a:spcAft>
                        <a:buNone/>
                      </a:pPr>
                      <a:r>
                        <a:rPr lang="en-US" sz="1200" b="1" i="0" u="none" strike="noStrike" noProof="0">
                          <a:solidFill>
                            <a:schemeClr val="bg1"/>
                          </a:solidFill>
                          <a:latin typeface="Aptos"/>
                          <a:cs typeface="Arial"/>
                        </a:rPr>
                        <a:t>Ability to scale across multiple lines or sites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1176765561"/>
                  </a:ext>
                </a:extLst>
              </a:tr>
            </a:tbl>
          </a:graphicData>
        </a:graphic>
      </p:graphicFrame>
      <p:graphicFrame>
        <p:nvGraphicFramePr>
          <p:cNvPr id="7" name="Table 6">
            <a:extLst>
              <a:ext uri="{FF2B5EF4-FFF2-40B4-BE49-F238E27FC236}">
                <a16:creationId xmlns:a16="http://schemas.microsoft.com/office/drawing/2014/main" id="{531A9F79-CE2F-5B64-CE4E-773E5B899B13}"/>
              </a:ext>
            </a:extLst>
          </p:cNvPr>
          <p:cNvGraphicFramePr>
            <a:graphicFrameLocks noGrp="1"/>
          </p:cNvGraphicFramePr>
          <p:nvPr>
            <p:extLst>
              <p:ext uri="{D42A27DB-BD31-4B8C-83A1-F6EECF244321}">
                <p14:modId xmlns:p14="http://schemas.microsoft.com/office/powerpoint/2010/main" val="284344810"/>
              </p:ext>
            </p:extLst>
          </p:nvPr>
        </p:nvGraphicFramePr>
        <p:xfrm>
          <a:off x="494209" y="3608857"/>
          <a:ext cx="11207930" cy="3053075"/>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rPr>
                        <a:t>4.1.2 Deployment Approach</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buNone/>
                      </a:pPr>
                      <a:r>
                        <a:rPr lang="en-US" sz="1200" b="1" i="0" u="none" strike="noStrike" noProof="0">
                          <a:solidFill>
                            <a:schemeClr val="bg1"/>
                          </a:solidFill>
                          <a:latin typeface="Aptos"/>
                        </a:rPr>
                        <a:t>Describe how the solution will be implemented within the project timeline</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2231045076"/>
                  </a:ext>
                </a:extLst>
              </a:tr>
              <a:tr h="370840">
                <a:tc>
                  <a:txBody>
                    <a:bodyPr/>
                    <a:lstStyle/>
                    <a:p>
                      <a:pPr lvl="0">
                        <a:buNone/>
                      </a:pPr>
                      <a:r>
                        <a:rPr lang="en-US" sz="1200" b="1" i="0" u="none" strike="noStrike" noProof="0">
                          <a:solidFill>
                            <a:schemeClr val="bg1"/>
                          </a:solidFill>
                          <a:latin typeface="Aptos"/>
                          <a:cs typeface="Arial"/>
                        </a:rPr>
                        <a:t>Implementation methodology</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pilot, phased rollout, agile</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39">
                <a:tc>
                  <a:txBody>
                    <a:bodyPr/>
                    <a:lstStyle/>
                    <a:p>
                      <a:pPr lvl="0">
                        <a:buNone/>
                      </a:pPr>
                      <a:r>
                        <a:rPr lang="en-US" sz="1200" b="1" i="0" u="none" strike="noStrike" noProof="0">
                          <a:solidFill>
                            <a:schemeClr val="bg1"/>
                          </a:solidFill>
                          <a:latin typeface="Aptos"/>
                          <a:cs typeface="Arial"/>
                        </a:rPr>
                        <a:t>Key deployment phases</a:t>
                      </a:r>
                      <a:endParaRPr lang="en-US" b="1" i="0">
                        <a:solidFill>
                          <a:schemeClr val="bg1"/>
                        </a:solidFill>
                        <a:latin typeface="Aptos"/>
                        <a:cs typeface="Arial"/>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&lt;e.g. design, development, integration, testing, go-live&gt;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2639518972"/>
                  </a:ext>
                </a:extLst>
              </a:tr>
              <a:tr h="370838">
                <a:tc>
                  <a:txBody>
                    <a:bodyPr/>
                    <a:lstStyle/>
                    <a:p>
                      <a:pPr lvl="0">
                        <a:buNone/>
                      </a:pPr>
                      <a:r>
                        <a:rPr lang="en-US" sz="1200" b="1" i="0" u="none" strike="noStrike" noProof="0">
                          <a:solidFill>
                            <a:schemeClr val="bg1"/>
                          </a:solidFill>
                          <a:latin typeface="Aptos"/>
                        </a:rPr>
                        <a:t>Deployment model</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cloud, on-premise, hybrid</a:t>
                      </a:r>
                      <a:r>
                        <a:rPr lang="en-US" sz="1200" b="0" i="0" u="none" strike="noStrike" noProof="0">
                          <a:solidFill>
                            <a:schemeClr val="tx1"/>
                          </a:solidFill>
                          <a:highlight>
                            <a:srgbClr val="FFFF00"/>
                          </a:highlight>
                          <a:latin typeface="Aptos"/>
                          <a:cs typeface="Arial"/>
                        </a:rPr>
                        <a: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1597210768"/>
                  </a:ext>
                </a:extLst>
              </a:tr>
              <a:tr h="370840">
                <a:tc>
                  <a:txBody>
                    <a:bodyPr/>
                    <a:lstStyle/>
                    <a:p>
                      <a:pPr lvl="0">
                        <a:buNone/>
                      </a:pPr>
                      <a:r>
                        <a:rPr lang="en-US" sz="1200" b="1" i="0" u="none" strike="noStrike" noProof="0">
                          <a:solidFill>
                            <a:schemeClr val="bg1"/>
                          </a:solidFill>
                          <a:latin typeface="Aptos"/>
                        </a:rPr>
                        <a:t>Project timeline feasibility (≤3 months)</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r h="370840">
                <a:tc>
                  <a:txBody>
                    <a:bodyPr/>
                    <a:lstStyle/>
                    <a:p>
                      <a:pPr lvl="0" algn="l">
                        <a:lnSpc>
                          <a:spcPct val="100000"/>
                        </a:lnSpc>
                        <a:spcBef>
                          <a:spcPts val="0"/>
                        </a:spcBef>
                        <a:spcAft>
                          <a:spcPts val="0"/>
                        </a:spcAft>
                        <a:buNone/>
                      </a:pPr>
                      <a:r>
                        <a:rPr lang="en-US" sz="1200" b="1" i="0" u="none" strike="noStrike" noProof="0">
                          <a:solidFill>
                            <a:schemeClr val="bg1"/>
                          </a:solidFill>
                          <a:latin typeface="Aptos"/>
                          <a:cs typeface="Arial"/>
                        </a:rPr>
                        <a:t>Deployment team (in-house / partners)</a:t>
                      </a:r>
                      <a:endParaRPr lang="en-US" b="1">
                        <a:latin typeface="Aptos"/>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sz="12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731528632"/>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rPr>
                        <a:t>Customer readiness requirements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data access, infrastructure, system access</a:t>
                      </a:r>
                      <a:r>
                        <a:rPr lang="en-US" sz="1200" b="0" i="0" u="none" strike="noStrike" noProof="0">
                          <a:solidFill>
                            <a:schemeClr val="tx1"/>
                          </a:solidFill>
                          <a:highlight>
                            <a:srgbClr val="FFFF00"/>
                          </a:highlight>
                          <a:latin typeface="Aptos"/>
                          <a:cs typeface="Arial"/>
                        </a:rPr>
                        <a: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411723981"/>
                  </a:ext>
                </a:extLst>
              </a:tr>
            </a:tbl>
          </a:graphicData>
        </a:graphic>
      </p:graphicFrame>
      <p:sp>
        <p:nvSpPr>
          <p:cNvPr id="8" name="TextBox 6">
            <a:extLst>
              <a:ext uri="{FF2B5EF4-FFF2-40B4-BE49-F238E27FC236}">
                <a16:creationId xmlns:a16="http://schemas.microsoft.com/office/drawing/2014/main" id="{DA0AB5D0-2C84-2352-A4EB-9DCB0D5C16B1}"/>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(1.5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41364627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269158-2096-9728-15EE-C10479E551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BAB4FA-0E5F-8657-8190-3BA1A33342C1}"/>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4.2 Timeline &amp; Milestones</a:t>
            </a:r>
            <a:endParaRPr lang="en-US" b="1"/>
          </a:p>
        </p:txBody>
      </p:sp>
      <p:sp>
        <p:nvSpPr>
          <p:cNvPr id="4" name="Slide Number Placeholder 3">
            <a:extLst>
              <a:ext uri="{FF2B5EF4-FFF2-40B4-BE49-F238E27FC236}">
                <a16:creationId xmlns:a16="http://schemas.microsoft.com/office/drawing/2014/main" id="{2BFE1AE1-EF42-024A-E3CB-9596FE368AAA}"/>
              </a:ext>
            </a:extLst>
          </p:cNvPr>
          <p:cNvSpPr>
            <a:spLocks noGrp="1"/>
          </p:cNvSpPr>
          <p:nvPr>
            <p:ph type="sldNum" sz="quarter" idx="12"/>
          </p:nvPr>
        </p:nvSpPr>
        <p:spPr/>
        <p:txBody>
          <a:bodyPr/>
          <a:lstStyle/>
          <a:p>
            <a:fld id="{AF3AB783-08A3-C047-8A9E-D72AFDBF4A9F}" type="slidenum">
              <a:rPr lang="en-US" smtClean="0"/>
              <a:pPr/>
              <a:t>23</a:t>
            </a:fld>
            <a:endParaRPr lang="en-US"/>
          </a:p>
        </p:txBody>
      </p:sp>
      <p:sp>
        <p:nvSpPr>
          <p:cNvPr id="3" name="TextBox 15">
            <a:extLst>
              <a:ext uri="{FF2B5EF4-FFF2-40B4-BE49-F238E27FC236}">
                <a16:creationId xmlns:a16="http://schemas.microsoft.com/office/drawing/2014/main" id="{AE4C7511-3D5A-AD16-D1A9-0A15DFFCD751}"/>
              </a:ext>
            </a:extLst>
          </p:cNvPr>
          <p:cNvSpPr txBox="1"/>
          <p:nvPr/>
        </p:nvSpPr>
        <p:spPr>
          <a:xfrm>
            <a:off x="268356" y="811076"/>
            <a:ext cx="11151484"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spcAft>
                <a:spcPct val="0"/>
              </a:spcAft>
            </a:pPr>
            <a:r>
              <a:rPr lang="en-US" altLang="ja-JP" sz="1200">
                <a:latin typeface="Aptos"/>
                <a:ea typeface="SimSun"/>
                <a:cs typeface="Times New Roman"/>
              </a:rPr>
              <a:t>We can complete the development within 3 months or earlier – Yes / No (if earlier please state: ……………….)</a:t>
            </a:r>
          </a:p>
        </p:txBody>
      </p:sp>
      <p:sp>
        <p:nvSpPr>
          <p:cNvPr id="5" name="TextBox 18">
            <a:extLst>
              <a:ext uri="{FF2B5EF4-FFF2-40B4-BE49-F238E27FC236}">
                <a16:creationId xmlns:a16="http://schemas.microsoft.com/office/drawing/2014/main" id="{C562658D-7101-1FAB-66AC-0E7B452564E3}"/>
              </a:ext>
            </a:extLst>
          </p:cNvPr>
          <p:cNvSpPr txBox="1"/>
          <p:nvPr/>
        </p:nvSpPr>
        <p:spPr>
          <a:xfrm>
            <a:off x="395287" y="5908424"/>
            <a:ext cx="6122504"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ja-JP" sz="1600" b="0" u="none" strike="noStrike" cap="none" normalizeH="0" baseline="0">
                <a:ln>
                  <a:noFill/>
                </a:ln>
                <a:effectLst/>
                <a:latin typeface="Aptos"/>
                <a:ea typeface="SimSun"/>
                <a:cs typeface="Times New Roman"/>
              </a:rPr>
              <a:t>Note: Please insert rows to add entry if applicable. </a:t>
            </a:r>
            <a:endParaRPr lang="en-US" altLang="ja-JP" sz="1600" b="0" u="none" strike="noStrike" cap="none" normalizeH="0" baseline="0">
              <a:ln>
                <a:noFill/>
              </a:ln>
              <a:effectLst/>
              <a:latin typeface="Aptos"/>
              <a:ea typeface="SimSun"/>
              <a:cs typeface="Times New Roman"/>
            </a:endParaRPr>
          </a:p>
        </p:txBody>
      </p:sp>
      <p:sp>
        <p:nvSpPr>
          <p:cNvPr id="6" name="TextBox 5">
            <a:extLst>
              <a:ext uri="{FF2B5EF4-FFF2-40B4-BE49-F238E27FC236}">
                <a16:creationId xmlns:a16="http://schemas.microsoft.com/office/drawing/2014/main" id="{5458E892-FA35-E287-74A8-C1DA5DA18F5C}"/>
              </a:ext>
            </a:extLst>
          </p:cNvPr>
          <p:cNvSpPr txBox="1"/>
          <p:nvPr/>
        </p:nvSpPr>
        <p:spPr>
          <a:xfrm>
            <a:off x="268355" y="1275010"/>
            <a:ext cx="11072193"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eaLnBrk="0" fontAlgn="base" hangingPunct="0">
              <a:spcBef>
                <a:spcPct val="0"/>
              </a:spcBef>
              <a:spcAft>
                <a:spcPct val="0"/>
              </a:spcAft>
            </a:pPr>
            <a:r>
              <a:rPr kumimoji="0" lang="en-US" altLang="ja-JP" sz="1200" b="1" i="0" u="none" strike="noStrike" cap="none" normalizeH="0" baseline="0">
                <a:ln>
                  <a:noFill/>
                </a:ln>
                <a:effectLst/>
                <a:latin typeface="Aptos"/>
                <a:ea typeface="SimSun" panose="02010600030101010101" pitchFamily="2" charset="-122"/>
                <a:cs typeface="Times New Roman" panose="02020603050405020304" pitchFamily="18" charset="0"/>
              </a:rPr>
              <a:t>Please </a:t>
            </a:r>
            <a:r>
              <a:rPr lang="en-US" altLang="ja-JP" sz="1200" b="1">
                <a:latin typeface="Aptos"/>
                <a:ea typeface="SimSun" panose="02010600030101010101" pitchFamily="2" charset="-122"/>
                <a:cs typeface="Times New Roman" panose="02020603050405020304" pitchFamily="18" charset="0"/>
              </a:rPr>
              <a:t>verify the development timeline/milestone below the pre-filled milestones required by MDEC below </a:t>
            </a:r>
            <a:r>
              <a:rPr kumimoji="0" lang="en-US" altLang="ja-JP" sz="1200" b="1" i="0" u="none" strike="noStrike" cap="none" normalizeH="0" baseline="0">
                <a:ln>
                  <a:noFill/>
                </a:ln>
                <a:effectLst/>
                <a:latin typeface="Aptos"/>
                <a:ea typeface="SimSun" panose="02010600030101010101" pitchFamily="2" charset="-122"/>
                <a:cs typeface="Times New Roman" panose="02020603050405020304" pitchFamily="18" charset="0"/>
              </a:rPr>
              <a:t>(and add/detail down </a:t>
            </a:r>
            <a:r>
              <a:rPr lang="en-US" altLang="ja-JP" sz="1200" b="1">
                <a:latin typeface="Aptos"/>
                <a:ea typeface="SimSun" panose="02010600030101010101" pitchFamily="2" charset="-122"/>
                <a:cs typeface="Times New Roman" panose="02020603050405020304" pitchFamily="18" charset="0"/>
              </a:rPr>
              <a:t>if any on top of those)</a:t>
            </a:r>
            <a:r>
              <a:rPr kumimoji="0" lang="en-US" altLang="ja-JP" sz="1200" b="1" i="0" u="none" strike="noStrike" cap="none" normalizeH="0" baseline="0">
                <a:ln>
                  <a:noFill/>
                </a:ln>
                <a:effectLst/>
                <a:latin typeface="Aptos"/>
                <a:ea typeface="SimSun" panose="02010600030101010101" pitchFamily="2" charset="-122"/>
                <a:cs typeface="Times New Roman" panose="02020603050405020304" pitchFamily="18" charset="0"/>
              </a:rPr>
              <a:t>.</a:t>
            </a:r>
            <a:endParaRPr lang="en-US" altLang="ja-JP" sz="1200" b="0" i="0" u="none" strike="noStrike" cap="none" normalizeH="0" baseline="0">
              <a:ln>
                <a:noFill/>
              </a:ln>
              <a:effectLst/>
              <a:latin typeface="Aptos"/>
            </a:endParaRPr>
          </a:p>
        </p:txBody>
      </p:sp>
      <p:graphicFrame>
        <p:nvGraphicFramePr>
          <p:cNvPr id="8" name="Table 7">
            <a:extLst>
              <a:ext uri="{FF2B5EF4-FFF2-40B4-BE49-F238E27FC236}">
                <a16:creationId xmlns:a16="http://schemas.microsoft.com/office/drawing/2014/main" id="{0BE246CC-5983-08B7-7F20-2FACD2C87AB2}"/>
              </a:ext>
            </a:extLst>
          </p:cNvPr>
          <p:cNvGraphicFramePr>
            <a:graphicFrameLocks noGrp="1"/>
          </p:cNvGraphicFramePr>
          <p:nvPr>
            <p:extLst>
              <p:ext uri="{D42A27DB-BD31-4B8C-83A1-F6EECF244321}">
                <p14:modId xmlns:p14="http://schemas.microsoft.com/office/powerpoint/2010/main" val="2776858882"/>
              </p:ext>
            </p:extLst>
          </p:nvPr>
        </p:nvGraphicFramePr>
        <p:xfrm>
          <a:off x="395287" y="1084326"/>
          <a:ext cx="11401425" cy="4689348"/>
        </p:xfrm>
        <a:graphic>
          <a:graphicData uri="http://schemas.openxmlformats.org/drawingml/2006/table">
            <a:tbl>
              <a:tblPr bandRow="1">
                <a:tableStyleId>{5C22544A-7EE6-4342-B048-85BDC9FD1C3A}</a:tableStyleId>
              </a:tblPr>
              <a:tblGrid>
                <a:gridCol w="1190625">
                  <a:extLst>
                    <a:ext uri="{9D8B030D-6E8A-4147-A177-3AD203B41FA5}">
                      <a16:colId xmlns:a16="http://schemas.microsoft.com/office/drawing/2014/main" val="1406672875"/>
                    </a:ext>
                  </a:extLst>
                </a:gridCol>
                <a:gridCol w="857250">
                  <a:extLst>
                    <a:ext uri="{9D8B030D-6E8A-4147-A177-3AD203B41FA5}">
                      <a16:colId xmlns:a16="http://schemas.microsoft.com/office/drawing/2014/main" val="1487854106"/>
                    </a:ext>
                  </a:extLst>
                </a:gridCol>
                <a:gridCol w="657225">
                  <a:extLst>
                    <a:ext uri="{9D8B030D-6E8A-4147-A177-3AD203B41FA5}">
                      <a16:colId xmlns:a16="http://schemas.microsoft.com/office/drawing/2014/main" val="3323237560"/>
                    </a:ext>
                  </a:extLst>
                </a:gridCol>
                <a:gridCol w="657225">
                  <a:extLst>
                    <a:ext uri="{9D8B030D-6E8A-4147-A177-3AD203B41FA5}">
                      <a16:colId xmlns:a16="http://schemas.microsoft.com/office/drawing/2014/main" val="1035735466"/>
                    </a:ext>
                  </a:extLst>
                </a:gridCol>
                <a:gridCol w="657225">
                  <a:extLst>
                    <a:ext uri="{9D8B030D-6E8A-4147-A177-3AD203B41FA5}">
                      <a16:colId xmlns:a16="http://schemas.microsoft.com/office/drawing/2014/main" val="3109890730"/>
                    </a:ext>
                  </a:extLst>
                </a:gridCol>
                <a:gridCol w="657225">
                  <a:extLst>
                    <a:ext uri="{9D8B030D-6E8A-4147-A177-3AD203B41FA5}">
                      <a16:colId xmlns:a16="http://schemas.microsoft.com/office/drawing/2014/main" val="426153336"/>
                    </a:ext>
                  </a:extLst>
                </a:gridCol>
                <a:gridCol w="657225">
                  <a:extLst>
                    <a:ext uri="{9D8B030D-6E8A-4147-A177-3AD203B41FA5}">
                      <a16:colId xmlns:a16="http://schemas.microsoft.com/office/drawing/2014/main" val="1022599474"/>
                    </a:ext>
                  </a:extLst>
                </a:gridCol>
                <a:gridCol w="657225">
                  <a:extLst>
                    <a:ext uri="{9D8B030D-6E8A-4147-A177-3AD203B41FA5}">
                      <a16:colId xmlns:a16="http://schemas.microsoft.com/office/drawing/2014/main" val="1902944646"/>
                    </a:ext>
                  </a:extLst>
                </a:gridCol>
                <a:gridCol w="657225">
                  <a:extLst>
                    <a:ext uri="{9D8B030D-6E8A-4147-A177-3AD203B41FA5}">
                      <a16:colId xmlns:a16="http://schemas.microsoft.com/office/drawing/2014/main" val="2291748812"/>
                    </a:ext>
                  </a:extLst>
                </a:gridCol>
                <a:gridCol w="657225">
                  <a:extLst>
                    <a:ext uri="{9D8B030D-6E8A-4147-A177-3AD203B41FA5}">
                      <a16:colId xmlns:a16="http://schemas.microsoft.com/office/drawing/2014/main" val="830378107"/>
                    </a:ext>
                  </a:extLst>
                </a:gridCol>
                <a:gridCol w="657225">
                  <a:extLst>
                    <a:ext uri="{9D8B030D-6E8A-4147-A177-3AD203B41FA5}">
                      <a16:colId xmlns:a16="http://schemas.microsoft.com/office/drawing/2014/main" val="2073131521"/>
                    </a:ext>
                  </a:extLst>
                </a:gridCol>
                <a:gridCol w="657225">
                  <a:extLst>
                    <a:ext uri="{9D8B030D-6E8A-4147-A177-3AD203B41FA5}">
                      <a16:colId xmlns:a16="http://schemas.microsoft.com/office/drawing/2014/main" val="3511026566"/>
                    </a:ext>
                  </a:extLst>
                </a:gridCol>
                <a:gridCol w="657225">
                  <a:extLst>
                    <a:ext uri="{9D8B030D-6E8A-4147-A177-3AD203B41FA5}">
                      <a16:colId xmlns:a16="http://schemas.microsoft.com/office/drawing/2014/main" val="2469925978"/>
                    </a:ext>
                  </a:extLst>
                </a:gridCol>
                <a:gridCol w="561975">
                  <a:extLst>
                    <a:ext uri="{9D8B030D-6E8A-4147-A177-3AD203B41FA5}">
                      <a16:colId xmlns:a16="http://schemas.microsoft.com/office/drawing/2014/main" val="1525045857"/>
                    </a:ext>
                  </a:extLst>
                </a:gridCol>
                <a:gridCol w="685800">
                  <a:extLst>
                    <a:ext uri="{9D8B030D-6E8A-4147-A177-3AD203B41FA5}">
                      <a16:colId xmlns:a16="http://schemas.microsoft.com/office/drawing/2014/main" val="1222064167"/>
                    </a:ext>
                  </a:extLst>
                </a:gridCol>
                <a:gridCol w="876300">
                  <a:extLst>
                    <a:ext uri="{9D8B030D-6E8A-4147-A177-3AD203B41FA5}">
                      <a16:colId xmlns:a16="http://schemas.microsoft.com/office/drawing/2014/main" val="1879606192"/>
                    </a:ext>
                  </a:extLst>
                </a:gridCol>
              </a:tblGrid>
              <a:tr h="400050">
                <a:tc>
                  <a:txBody>
                    <a:bodyPr/>
                    <a:lstStyle/>
                    <a:p>
                      <a:pPr algn="just" fontAlgn="base">
                        <a:lnSpc>
                          <a:spcPts val="1650"/>
                        </a:lnSpc>
                        <a:buNone/>
                      </a:pPr>
                      <a:r>
                        <a:rPr lang="en-US" sz="1200" b="1" i="0">
                          <a:solidFill>
                            <a:srgbClr val="FFFFFF"/>
                          </a:solidFill>
                          <a:effectLst/>
                          <a:latin typeface="Aptos" panose="020B0004020202020204" pitchFamily="34" charset="0"/>
                        </a:rPr>
                        <a:t>Development Phase </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Pre</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Wk1</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WK2</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WK3</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WK4</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WK5</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WK6</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WK7</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WK8</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WK9</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WK10</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WK11</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WK12</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MY" sz="1200" b="1" i="0">
                          <a:solidFill>
                            <a:srgbClr val="FFFFFF"/>
                          </a:solidFill>
                          <a:effectLst/>
                          <a:latin typeface="Aptos" panose="020B0004020202020204" pitchFamily="34" charset="0"/>
                        </a:rPr>
                        <a:t>WK13</a:t>
                      </a:r>
                      <a:endParaRPr lang="en-US"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00" b="1" i="0">
                          <a:solidFill>
                            <a:srgbClr val="FFFFFF"/>
                          </a:solidFill>
                          <a:effectLst/>
                          <a:latin typeface="Aptos" panose="020B0004020202020204" pitchFamily="34" charset="0"/>
                        </a:rPr>
                        <a:t>Post</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3950951094"/>
                  </a:ext>
                </a:extLst>
              </a:tr>
              <a:tr h="1343025">
                <a:tc>
                  <a:txBody>
                    <a:bodyPr/>
                    <a:lstStyle/>
                    <a:p>
                      <a:pPr algn="l" fontAlgn="base">
                        <a:lnSpc>
                          <a:spcPts val="1650"/>
                        </a:lnSpc>
                        <a:buNone/>
                      </a:pPr>
                      <a:r>
                        <a:rPr lang="en-US" sz="1200" b="1" i="0">
                          <a:solidFill>
                            <a:srgbClr val="FFFFFF"/>
                          </a:solidFill>
                          <a:effectLst/>
                          <a:latin typeface="Aptos" panose="020B0004020202020204" pitchFamily="34" charset="0"/>
                        </a:rPr>
                        <a:t>Innovation Review and System Design</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r>
                        <a:rPr lang="en-US" sz="1050" b="0" i="0">
                          <a:solidFill>
                            <a:srgbClr val="000000"/>
                          </a:solidFill>
                          <a:effectLst/>
                          <a:latin typeface="Aptos" panose="020B0004020202020204" pitchFamily="34" charset="0"/>
                        </a:rPr>
                        <a:t>Attendance to Innovation Review</a:t>
                      </a:r>
                      <a:endParaRPr lang="en-US" b="0" i="0">
                        <a:solidFill>
                          <a:srgbClr val="000000"/>
                        </a:solidFill>
                        <a:effectLst/>
                      </a:endParaRPr>
                    </a:p>
                    <a:p>
                      <a:pPr algn="ctr" fontAlgn="base">
                        <a:lnSpc>
                          <a:spcPts val="1425"/>
                        </a:lnSpc>
                        <a:buNone/>
                      </a:pPr>
                      <a:r>
                        <a:rPr lang="en-US" sz="1050" b="0" i="0">
                          <a:solidFill>
                            <a:srgbClr val="000000"/>
                          </a:solidFill>
                          <a:effectLst/>
                          <a:latin typeface="Aptos" panose="020B0004020202020204" pitchFamily="34" charset="0"/>
                        </a:rPr>
                        <a:t>+ Submission of Solution system design </a:t>
                      </a:r>
                      <a:endParaRPr lang="en-MY" b="0" i="0">
                        <a:solidFill>
                          <a:srgbClr val="000000"/>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206930077"/>
                  </a:ext>
                </a:extLst>
              </a:tr>
              <a:tr h="885825">
                <a:tc>
                  <a:txBody>
                    <a:bodyPr/>
                    <a:lstStyle/>
                    <a:p>
                      <a:pPr algn="l" fontAlgn="base">
                        <a:lnSpc>
                          <a:spcPts val="1650"/>
                        </a:lnSpc>
                        <a:buNone/>
                      </a:pPr>
                      <a:r>
                        <a:rPr lang="en-US" sz="1200" b="1" i="0">
                          <a:solidFill>
                            <a:srgbClr val="FFFFFF"/>
                          </a:solidFill>
                          <a:effectLst/>
                          <a:latin typeface="Aptos" panose="020B0004020202020204" pitchFamily="34" charset="0"/>
                        </a:rPr>
                        <a:t>Solution Development Completion</a:t>
                      </a:r>
                      <a:endParaRPr lang="en-MY" b="1" i="0">
                        <a:solidFill>
                          <a:srgbClr val="FFFFFF"/>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r>
                        <a:rPr lang="en-US" sz="1050" b="0" i="0">
                          <a:solidFill>
                            <a:srgbClr val="000000"/>
                          </a:solidFill>
                          <a:effectLst/>
                          <a:latin typeface="Aptos" panose="020B0004020202020204" pitchFamily="34" charset="0"/>
                        </a:rPr>
                        <a:t>Monthly Report</a:t>
                      </a:r>
                      <a:endParaRPr lang="en-MY" b="0" i="0">
                        <a:solidFill>
                          <a:srgbClr val="000000"/>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lvl="0">
                        <a:buNone/>
                      </a:pPr>
                      <a:r>
                        <a:rPr lang="en-US" sz="1100" b="0" i="0" u="none" strike="noStrike" noProof="0">
                          <a:solidFill>
                            <a:srgbClr val="000000"/>
                          </a:solidFill>
                          <a:effectLst/>
                          <a:latin typeface="Aptos"/>
                        </a:rPr>
                        <a:t>Monthly Report</a:t>
                      </a:r>
                      <a:endParaRPr lang="en-US"/>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US" sz="1050" b="0" i="0">
                        <a:solidFill>
                          <a:srgbClr val="000000"/>
                        </a:solidFill>
                        <a:effectLst/>
                        <a:latin typeface="Aptos"/>
                      </a:endParaRPr>
                    </a:p>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r>
                        <a:rPr lang="en-US" sz="1050" b="0" i="0">
                          <a:solidFill>
                            <a:srgbClr val="000000"/>
                          </a:solidFill>
                          <a:effectLst/>
                          <a:latin typeface="Aptos"/>
                        </a:rPr>
                        <a:t>Monthly Report</a:t>
                      </a:r>
                      <a:endParaRPr lang="en-MY" b="0" i="0">
                        <a:solidFill>
                          <a:srgbClr val="000000"/>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377185708"/>
                  </a:ext>
                </a:extLst>
              </a:tr>
              <a:tr h="1219200">
                <a:tc>
                  <a:txBody>
                    <a:bodyPr/>
                    <a:lstStyle/>
                    <a:p>
                      <a:pPr algn="l" fontAlgn="base">
                        <a:lnSpc>
                          <a:spcPts val="1425"/>
                        </a:lnSpc>
                        <a:buNone/>
                      </a:pPr>
                      <a:r>
                        <a:rPr lang="en-US" sz="1200" b="1" i="0">
                          <a:solidFill>
                            <a:srgbClr val="FFFFFF"/>
                          </a:solidFill>
                          <a:effectLst/>
                          <a:latin typeface="Aptos"/>
                        </a:rPr>
                        <a:t>Solution Testing Completion</a:t>
                      </a:r>
                      <a:r>
                        <a:rPr lang="en-US" sz="1050" b="1" i="0">
                          <a:solidFill>
                            <a:srgbClr val="FFFFFF"/>
                          </a:solidFill>
                          <a:effectLst/>
                          <a:latin typeface="Aptos"/>
                        </a:rPr>
                        <a:t>  </a:t>
                      </a:r>
                      <a:endParaRPr lang="en-MY" b="1" i="0">
                        <a:solidFill>
                          <a:srgbClr val="FFFFFF"/>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r>
                        <a:rPr lang="en-US" sz="1050" b="0" i="0">
                          <a:solidFill>
                            <a:srgbClr val="000000"/>
                          </a:solidFill>
                          <a:effectLst/>
                          <a:latin typeface="Aptos" panose="020B0004020202020204" pitchFamily="34" charset="0"/>
                        </a:rPr>
                        <a:t>Demo-ready Minimum Viable Product (MVP)</a:t>
                      </a:r>
                      <a:endParaRPr lang="en-MY" b="0" i="0">
                        <a:solidFill>
                          <a:srgbClr val="000000"/>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425"/>
                        </a:lnSpc>
                        <a:buNone/>
                      </a:pPr>
                      <a:r>
                        <a:rPr lang="en-US" sz="1050" b="0" i="0">
                          <a:solidFill>
                            <a:srgbClr val="000000"/>
                          </a:solidFill>
                          <a:effectLst/>
                          <a:latin typeface="Aptos" panose="020B0004020202020204" pitchFamily="34" charset="0"/>
                        </a:rPr>
                        <a:t>Confirmation Report by 3rd-party consultant appointed by MDEC</a:t>
                      </a:r>
                      <a:endParaRPr lang="en-MY" b="0" i="0">
                        <a:solidFill>
                          <a:srgbClr val="000000"/>
                        </a:solidFill>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753255234"/>
                  </a:ext>
                </a:extLst>
              </a:tr>
              <a:tr h="190500">
                <a:tc>
                  <a:txBody>
                    <a:bodyPr/>
                    <a:lstStyle/>
                    <a:p>
                      <a:pPr algn="just" fontAlgn="base">
                        <a:lnSpc>
                          <a:spcPts val="1650"/>
                        </a:lnSpc>
                        <a:buNone/>
                      </a:pPr>
                      <a:endParaRPr lang="en-MY" b="1" i="0">
                        <a:solidFill>
                          <a:srgbClr val="FFFFFF"/>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868897734"/>
                  </a:ext>
                </a:extLst>
              </a:tr>
              <a:tr h="190500">
                <a:tc>
                  <a:txBody>
                    <a:bodyPr/>
                    <a:lstStyle/>
                    <a:p>
                      <a:pPr algn="just" fontAlgn="base">
                        <a:lnSpc>
                          <a:spcPts val="1650"/>
                        </a:lnSpc>
                        <a:buNone/>
                      </a:pPr>
                      <a:endParaRPr lang="en-MY" b="1" i="0">
                        <a:solidFill>
                          <a:srgbClr val="FFFFFF"/>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a:effectLst/>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ctr" fontAlgn="base">
                        <a:lnSpc>
                          <a:spcPts val="1650"/>
                        </a:lnSpc>
                        <a:buNone/>
                      </a:pPr>
                      <a:endParaRPr lang="en-MY" b="0" i="0">
                        <a:solidFill>
                          <a:srgbClr val="000000"/>
                        </a:solidFill>
                        <a:effectLst/>
                        <a:latin typeface="Aptos"/>
                      </a:endParaRPr>
                    </a:p>
                  </a:txBody>
                  <a:tcPr marL="33966" marR="33966">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64805714"/>
                  </a:ext>
                </a:extLst>
              </a:tr>
            </a:tbl>
          </a:graphicData>
        </a:graphic>
      </p:graphicFrame>
      <p:sp>
        <p:nvSpPr>
          <p:cNvPr id="9" name="TextBox 6">
            <a:extLst>
              <a:ext uri="{FF2B5EF4-FFF2-40B4-BE49-F238E27FC236}">
                <a16:creationId xmlns:a16="http://schemas.microsoft.com/office/drawing/2014/main" id="{A03D6EDD-E9A4-F354-4BEC-95FFCAFAAEBC}"/>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1131595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4D4DE58-DA49-F8B5-DDF4-AE2E3FBACB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479194-407D-8A29-C66A-2E7B755E0888}"/>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4.3 Team Capability</a:t>
            </a:r>
            <a:endParaRPr lang="en-US" b="1"/>
          </a:p>
        </p:txBody>
      </p:sp>
      <p:sp>
        <p:nvSpPr>
          <p:cNvPr id="4" name="Slide Number Placeholder 3">
            <a:extLst>
              <a:ext uri="{FF2B5EF4-FFF2-40B4-BE49-F238E27FC236}">
                <a16:creationId xmlns:a16="http://schemas.microsoft.com/office/drawing/2014/main" id="{0CB00C5C-678F-BB51-74F4-12BE2776C35B}"/>
              </a:ext>
            </a:extLst>
          </p:cNvPr>
          <p:cNvSpPr>
            <a:spLocks noGrp="1"/>
          </p:cNvSpPr>
          <p:nvPr>
            <p:ph type="sldNum" sz="quarter" idx="12"/>
          </p:nvPr>
        </p:nvSpPr>
        <p:spPr/>
        <p:txBody>
          <a:bodyPr/>
          <a:lstStyle/>
          <a:p>
            <a:fld id="{AF3AB783-08A3-C047-8A9E-D72AFDBF4A9F}" type="slidenum">
              <a:rPr lang="en-US" smtClean="0"/>
              <a:pPr/>
              <a:t>24</a:t>
            </a:fld>
            <a:endParaRPr lang="en-US"/>
          </a:p>
        </p:txBody>
      </p:sp>
      <p:sp>
        <p:nvSpPr>
          <p:cNvPr id="3" name="TextBox 18">
            <a:extLst>
              <a:ext uri="{FF2B5EF4-FFF2-40B4-BE49-F238E27FC236}">
                <a16:creationId xmlns:a16="http://schemas.microsoft.com/office/drawing/2014/main" id="{F997A00D-17E9-3658-FE0D-116560BFE07C}"/>
              </a:ext>
            </a:extLst>
          </p:cNvPr>
          <p:cNvSpPr txBox="1"/>
          <p:nvPr/>
        </p:nvSpPr>
        <p:spPr>
          <a:xfrm>
            <a:off x="373131" y="3347708"/>
            <a:ext cx="11075921" cy="101566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1: Please insert rows to add entry to the table above,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lang="en-MY" sz="1200"/>
              <a:t>* </a:t>
            </a: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Note 2: </a:t>
            </a:r>
            <a:r>
              <a:rPr lang="en-MY" sz="1200"/>
              <a:t>For each listed personnel, please provide sufficient information to assess the relevance and fit for the project. You may include information such as professional background, years of experience and relevant skills or certifications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
        <p:nvSpPr>
          <p:cNvPr id="5" name="TextBox 4">
            <a:extLst>
              <a:ext uri="{FF2B5EF4-FFF2-40B4-BE49-F238E27FC236}">
                <a16:creationId xmlns:a16="http://schemas.microsoft.com/office/drawing/2014/main" id="{D4978460-26D7-E4E8-501B-D6FC5DFBA6CD}"/>
              </a:ext>
            </a:extLst>
          </p:cNvPr>
          <p:cNvSpPr txBox="1"/>
          <p:nvPr/>
        </p:nvSpPr>
        <p:spPr>
          <a:xfrm>
            <a:off x="373131" y="877026"/>
            <a:ext cx="10856844"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ja-JP" sz="1200">
                <a:latin typeface="Aptos"/>
                <a:ea typeface="SimSun"/>
                <a:cs typeface="Times New Roman"/>
              </a:rPr>
              <a:t>Please provide details of your development team aligned with total manpower costs to be provided in section 6.1.5</a:t>
            </a:r>
            <a:endParaRPr lang="en-US" altLang="ja-JP" sz="1200" b="0" i="0" u="none" strike="noStrike" cap="none" normalizeH="0" baseline="0">
              <a:ln>
                <a:noFill/>
              </a:ln>
              <a:solidFill>
                <a:schemeClr val="tx1"/>
              </a:solidFill>
              <a:effectLst/>
              <a:latin typeface="Aptos"/>
              <a:ea typeface="SimSun"/>
              <a:cs typeface="Times New Roman"/>
            </a:endParaRPr>
          </a:p>
        </p:txBody>
      </p:sp>
      <p:graphicFrame>
        <p:nvGraphicFramePr>
          <p:cNvPr id="7" name="Table 6">
            <a:extLst>
              <a:ext uri="{FF2B5EF4-FFF2-40B4-BE49-F238E27FC236}">
                <a16:creationId xmlns:a16="http://schemas.microsoft.com/office/drawing/2014/main" id="{57CDCD82-1FF9-27EB-7E91-8A8C78EB8F28}"/>
              </a:ext>
            </a:extLst>
          </p:cNvPr>
          <p:cNvGraphicFramePr>
            <a:graphicFrameLocks noGrp="1"/>
          </p:cNvGraphicFramePr>
          <p:nvPr>
            <p:extLst>
              <p:ext uri="{D42A27DB-BD31-4B8C-83A1-F6EECF244321}">
                <p14:modId xmlns:p14="http://schemas.microsoft.com/office/powerpoint/2010/main" val="2634163702"/>
              </p:ext>
            </p:extLst>
          </p:nvPr>
        </p:nvGraphicFramePr>
        <p:xfrm>
          <a:off x="435429" y="1237724"/>
          <a:ext cx="10210800" cy="2026285"/>
        </p:xfrm>
        <a:graphic>
          <a:graphicData uri="http://schemas.openxmlformats.org/drawingml/2006/table">
            <a:tbl>
              <a:tblPr bandRow="1">
                <a:tableStyleId>{5C22544A-7EE6-4342-B048-85BDC9FD1C3A}</a:tableStyleId>
              </a:tblPr>
              <a:tblGrid>
                <a:gridCol w="1219200">
                  <a:extLst>
                    <a:ext uri="{9D8B030D-6E8A-4147-A177-3AD203B41FA5}">
                      <a16:colId xmlns:a16="http://schemas.microsoft.com/office/drawing/2014/main" val="4047184616"/>
                    </a:ext>
                  </a:extLst>
                </a:gridCol>
                <a:gridCol w="1152525">
                  <a:extLst>
                    <a:ext uri="{9D8B030D-6E8A-4147-A177-3AD203B41FA5}">
                      <a16:colId xmlns:a16="http://schemas.microsoft.com/office/drawing/2014/main" val="2640885485"/>
                    </a:ext>
                  </a:extLst>
                </a:gridCol>
                <a:gridCol w="990600">
                  <a:extLst>
                    <a:ext uri="{9D8B030D-6E8A-4147-A177-3AD203B41FA5}">
                      <a16:colId xmlns:a16="http://schemas.microsoft.com/office/drawing/2014/main" val="2420085225"/>
                    </a:ext>
                  </a:extLst>
                </a:gridCol>
                <a:gridCol w="1828800">
                  <a:extLst>
                    <a:ext uri="{9D8B030D-6E8A-4147-A177-3AD203B41FA5}">
                      <a16:colId xmlns:a16="http://schemas.microsoft.com/office/drawing/2014/main" val="505332832"/>
                    </a:ext>
                  </a:extLst>
                </a:gridCol>
                <a:gridCol w="5019675">
                  <a:extLst>
                    <a:ext uri="{9D8B030D-6E8A-4147-A177-3AD203B41FA5}">
                      <a16:colId xmlns:a16="http://schemas.microsoft.com/office/drawing/2014/main" val="2016045730"/>
                    </a:ext>
                  </a:extLst>
                </a:gridCol>
              </a:tblGrid>
              <a:tr h="285750">
                <a:tc>
                  <a:txBody>
                    <a:bodyPr/>
                    <a:lstStyle/>
                    <a:p>
                      <a:pPr algn="just" fontAlgn="base">
                        <a:lnSpc>
                          <a:spcPts val="1650"/>
                        </a:lnSpc>
                        <a:buNone/>
                      </a:pPr>
                      <a:r>
                        <a:rPr lang="en-US" sz="1200" b="1" i="0">
                          <a:solidFill>
                            <a:srgbClr val="FFFFFF"/>
                          </a:solidFill>
                          <a:effectLst/>
                          <a:latin typeface="Aptos"/>
                        </a:rPr>
                        <a:t>Name</a:t>
                      </a:r>
                      <a:endParaRPr lang="en-MY" sz="1200" b="1" i="0">
                        <a:solidFill>
                          <a:srgbClr val="FFFFFF"/>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Designation</a:t>
                      </a:r>
                      <a:endParaRPr lang="en-MY" sz="1200" b="1" i="0">
                        <a:solidFill>
                          <a:srgbClr val="FFFFFF"/>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Nationality</a:t>
                      </a:r>
                      <a:endParaRPr lang="en-MY" sz="1200" b="1" i="0">
                        <a:solidFill>
                          <a:srgbClr val="FFFFFF"/>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Roles/Responsibilities</a:t>
                      </a:r>
                      <a:endParaRPr lang="en-MY" sz="1200" b="1" i="0">
                        <a:solidFill>
                          <a:srgbClr val="FFFFFF"/>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US" sz="1200" b="1" i="0">
                          <a:solidFill>
                            <a:srgbClr val="FFFFFF"/>
                          </a:solidFill>
                          <a:effectLst/>
                          <a:latin typeface="Aptos"/>
                        </a:rPr>
                        <a:t>Experience and Qualification Highlights / Biodata* </a:t>
                      </a: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2425921"/>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69425836"/>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4105668722"/>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1064588108"/>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sz="1200" b="0" i="0">
                        <a:solidFill>
                          <a:srgbClr val="000000"/>
                        </a:solidFill>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4281742094"/>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041998878"/>
                  </a:ext>
                </a:extLst>
              </a:tr>
              <a:tr h="219075">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tc>
                  <a:txBody>
                    <a:bodyPr/>
                    <a:lstStyle/>
                    <a:p>
                      <a:pPr fontAlgn="t">
                        <a:buNone/>
                      </a:pPr>
                      <a:endParaRPr lang="en-US" sz="1200">
                        <a:effectLst/>
                        <a:latin typeface="Aptos"/>
                      </a:endParaRPr>
                    </a:p>
                  </a:txBody>
                  <a:tcPr marL="68580" marR="68580">
                    <a:lnL w="12697" cap="flat" cmpd="sng" algn="ctr">
                      <a:solidFill>
                        <a:srgbClr val="FFFFFF"/>
                      </a:solidFill>
                      <a:prstDash val="solid"/>
                      <a:round/>
                      <a:headEnd type="none" w="med" len="med"/>
                      <a:tailEnd type="none" w="med" len="med"/>
                    </a:lnL>
                    <a:lnR w="12697" cap="flat" cmpd="sng" algn="ctr">
                      <a:solidFill>
                        <a:srgbClr val="FFFFFF"/>
                      </a:solidFill>
                      <a:prstDash val="solid"/>
                      <a:round/>
                      <a:headEnd type="none" w="med" len="med"/>
                      <a:tailEnd type="none" w="med" len="med"/>
                    </a:lnR>
                    <a:lnT w="12697" cap="flat" cmpd="sng" algn="ctr">
                      <a:solidFill>
                        <a:srgbClr val="FFFFFF"/>
                      </a:solidFill>
                      <a:prstDash val="solid"/>
                      <a:round/>
                      <a:headEnd type="none" w="med" len="med"/>
                      <a:tailEnd type="none" w="med" len="med"/>
                    </a:lnT>
                    <a:lnB w="12697"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491781972"/>
                  </a:ext>
                </a:extLst>
              </a:tr>
            </a:tbl>
          </a:graphicData>
        </a:graphic>
      </p:graphicFrame>
      <p:sp>
        <p:nvSpPr>
          <p:cNvPr id="8" name="TextBox 6">
            <a:extLst>
              <a:ext uri="{FF2B5EF4-FFF2-40B4-BE49-F238E27FC236}">
                <a16:creationId xmlns:a16="http://schemas.microsoft.com/office/drawing/2014/main" id="{84B23284-B22D-E13F-F325-CFB8BE5BD237}"/>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2274284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3DB96-455B-5360-2A91-DC5997910D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1EB1BE-EABF-DF38-13A4-6C27C30DE8C8}"/>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4.4 Project Readiness &amp; Critical Success Factors (1/2)</a:t>
            </a:r>
            <a:endParaRPr lang="en-US" b="1"/>
          </a:p>
        </p:txBody>
      </p:sp>
      <p:sp>
        <p:nvSpPr>
          <p:cNvPr id="4" name="Slide Number Placeholder 3">
            <a:extLst>
              <a:ext uri="{FF2B5EF4-FFF2-40B4-BE49-F238E27FC236}">
                <a16:creationId xmlns:a16="http://schemas.microsoft.com/office/drawing/2014/main" id="{ED85148A-AE3F-506B-55F7-9031E2E53DA7}"/>
              </a:ext>
            </a:extLst>
          </p:cNvPr>
          <p:cNvSpPr>
            <a:spLocks noGrp="1"/>
          </p:cNvSpPr>
          <p:nvPr>
            <p:ph type="sldNum" sz="quarter" idx="12"/>
          </p:nvPr>
        </p:nvSpPr>
        <p:spPr/>
        <p:txBody>
          <a:bodyPr/>
          <a:lstStyle/>
          <a:p>
            <a:fld id="{AF3AB783-08A3-C047-8A9E-D72AFDBF4A9F}" type="slidenum">
              <a:rPr lang="en-US" smtClean="0"/>
              <a:pPr/>
              <a:t>25</a:t>
            </a:fld>
            <a:endParaRPr lang="en-US"/>
          </a:p>
        </p:txBody>
      </p:sp>
      <p:graphicFrame>
        <p:nvGraphicFramePr>
          <p:cNvPr id="5" name="Table 4">
            <a:extLst>
              <a:ext uri="{FF2B5EF4-FFF2-40B4-BE49-F238E27FC236}">
                <a16:creationId xmlns:a16="http://schemas.microsoft.com/office/drawing/2014/main" id="{68E1BCED-7059-05AE-522A-994364107121}"/>
              </a:ext>
            </a:extLst>
          </p:cNvPr>
          <p:cNvGraphicFramePr>
            <a:graphicFrameLocks noGrp="1"/>
          </p:cNvGraphicFramePr>
          <p:nvPr>
            <p:extLst>
              <p:ext uri="{D42A27DB-BD31-4B8C-83A1-F6EECF244321}">
                <p14:modId xmlns:p14="http://schemas.microsoft.com/office/powerpoint/2010/main" val="1351636239"/>
              </p:ext>
            </p:extLst>
          </p:nvPr>
        </p:nvGraphicFramePr>
        <p:xfrm>
          <a:off x="494210" y="970763"/>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rPr>
                        <a:t>4.4.1 Data readiness </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400" b="1" i="0" u="none" strike="noStrike" noProof="0">
                          <a:solidFill>
                            <a:schemeClr val="bg1"/>
                          </a:solidFill>
                          <a:latin typeface="Aptos"/>
                          <a:cs typeface="Arial"/>
                        </a:rPr>
                        <a:t>Availability of required data</a:t>
                      </a:r>
                      <a:endParaRPr lang="en-US" sz="1400" b="1">
                        <a:latin typeface="Aptos"/>
                        <a:cs typeface="Arial"/>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historical and/or real-time machine data</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cs typeface="Arial"/>
                        </a:rPr>
                        <a:t>Data quality and completeness</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structured, accurate, consistent</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cs typeface="Arial"/>
                        </a:rPr>
                        <a:t>Accessibility of data</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system access, APIs, permissions</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6" name="Table 5">
            <a:extLst>
              <a:ext uri="{FF2B5EF4-FFF2-40B4-BE49-F238E27FC236}">
                <a16:creationId xmlns:a16="http://schemas.microsoft.com/office/drawing/2014/main" id="{DA6AAEDD-3F5E-002C-2719-2B431BB59B10}"/>
              </a:ext>
            </a:extLst>
          </p:cNvPr>
          <p:cNvGraphicFramePr>
            <a:graphicFrameLocks noGrp="1"/>
          </p:cNvGraphicFramePr>
          <p:nvPr>
            <p:extLst>
              <p:ext uri="{D42A27DB-BD31-4B8C-83A1-F6EECF244321}">
                <p14:modId xmlns:p14="http://schemas.microsoft.com/office/powerpoint/2010/main" val="2972963410"/>
              </p:ext>
            </p:extLst>
          </p:nvPr>
        </p:nvGraphicFramePr>
        <p:xfrm>
          <a:off x="494210" y="2686408"/>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cs typeface="Arial"/>
                        </a:rPr>
                        <a:t>4.4.2 Infrastructure Readiness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400" b="1" i="0" u="none" strike="noStrike" noProof="0">
                          <a:solidFill>
                            <a:schemeClr val="bg1"/>
                          </a:solidFill>
                          <a:latin typeface="Aptos"/>
                        </a:rPr>
                        <a:t>Availability of required hardware/systems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machines, sensors, servers</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rPr>
                        <a:t>IT environment readiness</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cloud/on-premise, network stability</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rPr>
                        <a:t>Compatibility with existing systems for integration</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please insert</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sp>
        <p:nvSpPr>
          <p:cNvPr id="8" name="TextBox 6">
            <a:extLst>
              <a:ext uri="{FF2B5EF4-FFF2-40B4-BE49-F238E27FC236}">
                <a16:creationId xmlns:a16="http://schemas.microsoft.com/office/drawing/2014/main" id="{574E824A-2DDF-E7B7-7FDE-5BC37AC42EF7}"/>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(0.25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40951555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0F10C-DC67-0FC8-658E-EB3F420BAD8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014DE86-900E-0D3D-AD0B-66B76099D24C}"/>
              </a:ext>
            </a:extLst>
          </p:cNvPr>
          <p:cNvSpPr>
            <a:spLocks noGrp="1"/>
          </p:cNvSpPr>
          <p:nvPr>
            <p:ph type="sldNum" sz="quarter" idx="12"/>
          </p:nvPr>
        </p:nvSpPr>
        <p:spPr/>
        <p:txBody>
          <a:bodyPr/>
          <a:lstStyle/>
          <a:p>
            <a:fld id="{AF3AB783-08A3-C047-8A9E-D72AFDBF4A9F}" type="slidenum">
              <a:rPr lang="en-US" smtClean="0"/>
              <a:pPr/>
              <a:t>26</a:t>
            </a:fld>
            <a:endParaRPr lang="en-US"/>
          </a:p>
        </p:txBody>
      </p:sp>
      <p:graphicFrame>
        <p:nvGraphicFramePr>
          <p:cNvPr id="7" name="Table 6">
            <a:extLst>
              <a:ext uri="{FF2B5EF4-FFF2-40B4-BE49-F238E27FC236}">
                <a16:creationId xmlns:a16="http://schemas.microsoft.com/office/drawing/2014/main" id="{7FED690F-6808-3D2E-0799-A7966FC1B3FB}"/>
              </a:ext>
            </a:extLst>
          </p:cNvPr>
          <p:cNvGraphicFramePr>
            <a:graphicFrameLocks noGrp="1"/>
          </p:cNvGraphicFramePr>
          <p:nvPr>
            <p:extLst>
              <p:ext uri="{D42A27DB-BD31-4B8C-83A1-F6EECF244321}">
                <p14:modId xmlns:p14="http://schemas.microsoft.com/office/powerpoint/2010/main" val="3427575905"/>
              </p:ext>
            </p:extLst>
          </p:nvPr>
        </p:nvGraphicFramePr>
        <p:xfrm>
          <a:off x="494210" y="956727"/>
          <a:ext cx="11207930" cy="163067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rPr>
                        <a:t>4.4.3 Client Readiness</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400" b="1" i="0" u="none" strike="noStrike" noProof="0">
                          <a:solidFill>
                            <a:schemeClr val="bg1"/>
                          </a:solidFill>
                          <a:latin typeface="Aptos"/>
                          <a:cs typeface="Arial"/>
                        </a:rPr>
                        <a:t>Stakeholder commitment and support</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management, operations team</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cs typeface="Arial"/>
                        </a:rPr>
                        <a:t>Operational preparedness</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400" b="0">
                          <a:solidFill>
                            <a:schemeClr val="tx1"/>
                          </a:solidFill>
                          <a:highlight>
                            <a:srgbClr val="FFFF00"/>
                          </a:highlight>
                          <a:latin typeface="Aptos"/>
                        </a:rPr>
                        <a:t>&lt;</a:t>
                      </a:r>
                      <a:r>
                        <a:rPr lang="en-US" sz="1400" b="0" i="0" u="none" strike="noStrike" noProof="0">
                          <a:solidFill>
                            <a:schemeClr val="tx1"/>
                          </a:solidFill>
                          <a:highlight>
                            <a:srgbClr val="FFFF00"/>
                          </a:highlight>
                          <a:latin typeface="Aptos"/>
                          <a:cs typeface="Arial"/>
                        </a:rPr>
                        <a:t>e.g. SOP alignment, willingness to adopt solution</a:t>
                      </a:r>
                      <a:r>
                        <a:rPr lang="en-US" sz="1400" b="0">
                          <a:solidFill>
                            <a:schemeClr val="tx1"/>
                          </a:solidFill>
                          <a:highlight>
                            <a:srgbClr val="FFFF00"/>
                          </a:highlight>
                          <a:latin typeface="Aptos"/>
                        </a:rPr>
                        <a:t>&gt;</a:t>
                      </a:r>
                      <a:endParaRPr lang="en-MY" sz="14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cs typeface="Arial"/>
                        </a:rPr>
                        <a:t>Access provided to facilities, systems, and relevant personnel</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please insert</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8" name="Table 7">
            <a:extLst>
              <a:ext uri="{FF2B5EF4-FFF2-40B4-BE49-F238E27FC236}">
                <a16:creationId xmlns:a16="http://schemas.microsoft.com/office/drawing/2014/main" id="{0D4F7BC5-97ED-B8E4-BB49-FDF96E8131FA}"/>
              </a:ext>
            </a:extLst>
          </p:cNvPr>
          <p:cNvGraphicFramePr>
            <a:graphicFrameLocks noGrp="1"/>
          </p:cNvGraphicFramePr>
          <p:nvPr>
            <p:extLst>
              <p:ext uri="{D42A27DB-BD31-4B8C-83A1-F6EECF244321}">
                <p14:modId xmlns:p14="http://schemas.microsoft.com/office/powerpoint/2010/main" val="2702586496"/>
              </p:ext>
            </p:extLst>
          </p:nvPr>
        </p:nvGraphicFramePr>
        <p:xfrm>
          <a:off x="494210" y="2730811"/>
          <a:ext cx="11207930" cy="163067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400" b="1" i="0" u="none" strike="noStrike" noProof="0">
                          <a:solidFill>
                            <a:schemeClr val="bg1"/>
                          </a:solidFill>
                          <a:latin typeface="Aptos"/>
                          <a:cs typeface="Arial"/>
                        </a:rPr>
                        <a:t>4.4.4 Internal Capability</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400" b="1" i="0" u="none" strike="noStrike" noProof="0">
                          <a:solidFill>
                            <a:schemeClr val="bg1"/>
                          </a:solidFill>
                          <a:latin typeface="Aptos"/>
                        </a:rPr>
                        <a:t>Availability of skilled project team</a:t>
                      </a:r>
                      <a:endParaRPr lang="en-US" sz="14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e.g. engineers, developers, data specialists</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400" b="1" i="0" u="none" strike="noStrike" noProof="0">
                          <a:solidFill>
                            <a:schemeClr val="bg1"/>
                          </a:solidFill>
                          <a:latin typeface="Aptos"/>
                        </a:rPr>
                        <a:t>Resource allocation and project ownership</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just">
                        <a:buNone/>
                      </a:pPr>
                      <a:r>
                        <a:rPr lang="en-US" sz="1400" b="0" i="0" u="none" strike="noStrike" noProof="0">
                          <a:solidFill>
                            <a:schemeClr val="tx1"/>
                          </a:solidFill>
                          <a:highlight>
                            <a:srgbClr val="FFFF00"/>
                          </a:highlight>
                          <a:latin typeface="Aptos"/>
                          <a:cs typeface="Arial"/>
                        </a:rPr>
                        <a:t>&lt;please insert&gt;</a:t>
                      </a:r>
                      <a:endParaRPr lang="en-US" sz="1400" i="0" u="none" strike="noStrike" noProof="0">
                        <a:latin typeface="Aptos"/>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400" b="1" i="0" u="none" strike="noStrike" noProof="0">
                          <a:solidFill>
                            <a:schemeClr val="bg1"/>
                          </a:solidFill>
                          <a:latin typeface="Aptos"/>
                        </a:rPr>
                        <a:t>Relevant experience in delivering similar manufacturing solutions</a:t>
                      </a:r>
                      <a:endParaRPr lang="en-US" sz="1400"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400" b="0" i="0" u="none" strike="noStrike" noProof="0">
                          <a:solidFill>
                            <a:schemeClr val="tx1"/>
                          </a:solidFill>
                          <a:highlight>
                            <a:srgbClr val="FFFF00"/>
                          </a:highlight>
                          <a:latin typeface="Aptos"/>
                          <a:cs typeface="Arial"/>
                        </a:rPr>
                        <a:t>&lt;</a:t>
                      </a:r>
                      <a:r>
                        <a:rPr lang="en-US" sz="1400" b="0" i="0" u="none" strike="noStrike" noProof="0">
                          <a:solidFill>
                            <a:schemeClr val="tx1"/>
                          </a:solidFill>
                          <a:highlight>
                            <a:srgbClr val="FFFF00"/>
                          </a:highlight>
                          <a:latin typeface="Aptos"/>
                        </a:rPr>
                        <a:t>please insert</a:t>
                      </a:r>
                      <a:r>
                        <a:rPr lang="en-US" sz="1400" b="0" i="0" u="none" strike="noStrike" noProof="0">
                          <a:solidFill>
                            <a:schemeClr val="tx1"/>
                          </a:solidFill>
                          <a:highlight>
                            <a:srgbClr val="FFFF00"/>
                          </a:highlight>
                          <a:latin typeface="Aptos"/>
                          <a:cs typeface="Arial"/>
                        </a:rPr>
                        <a:t>&gt;</a:t>
                      </a:r>
                      <a:endParaRPr lang="en-US" sz="14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sp>
        <p:nvSpPr>
          <p:cNvPr id="3" name="Title 1">
            <a:extLst>
              <a:ext uri="{FF2B5EF4-FFF2-40B4-BE49-F238E27FC236}">
                <a16:creationId xmlns:a16="http://schemas.microsoft.com/office/drawing/2014/main" id="{8F118C3A-6F10-0422-30E4-F5EC9B9B4C8A}"/>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4.4 Project Readiness &amp; Critical Success Factors (2/2)</a:t>
            </a:r>
            <a:endParaRPr lang="en-US" b="1"/>
          </a:p>
        </p:txBody>
      </p:sp>
      <p:sp>
        <p:nvSpPr>
          <p:cNvPr id="6" name="TextBox 6">
            <a:extLst>
              <a:ext uri="{FF2B5EF4-FFF2-40B4-BE49-F238E27FC236}">
                <a16:creationId xmlns:a16="http://schemas.microsoft.com/office/drawing/2014/main" id="{5935CF59-CAA6-5123-343E-0F01AE55F7E2}"/>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(0.25 min)</a:t>
            </a:r>
            <a:endParaRPr lang="en-US" sz="1600">
              <a:solidFill>
                <a:srgbClr val="000000"/>
              </a:solidFill>
              <a:latin typeface="Arial"/>
              <a:ea typeface="SimSun"/>
              <a:cs typeface="Arial"/>
            </a:endParaRPr>
          </a:p>
        </p:txBody>
      </p:sp>
      <p:sp>
        <p:nvSpPr>
          <p:cNvPr id="9" name="TextBox 18">
            <a:extLst>
              <a:ext uri="{FF2B5EF4-FFF2-40B4-BE49-F238E27FC236}">
                <a16:creationId xmlns:a16="http://schemas.microsoft.com/office/drawing/2014/main" id="{FD30D1D5-CDA0-4D3F-884F-049353F13A62}"/>
              </a:ext>
            </a:extLst>
          </p:cNvPr>
          <p:cNvSpPr txBox="1"/>
          <p:nvPr/>
        </p:nvSpPr>
        <p:spPr>
          <a:xfrm>
            <a:off x="435429" y="4602343"/>
            <a:ext cx="11075921" cy="646331"/>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 Please insert table(s) to add entry,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85725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7AF74-AD9D-72ED-ADE0-66019559292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FF1558E-20AB-44E6-1E7A-3DE11D4789E7}"/>
              </a:ext>
            </a:extLst>
          </p:cNvPr>
          <p:cNvSpPr>
            <a:spLocks noGrp="1"/>
          </p:cNvSpPr>
          <p:nvPr>
            <p:ph type="title"/>
          </p:nvPr>
        </p:nvSpPr>
        <p:spPr/>
        <p:txBody>
          <a:bodyPr lIns="91440" tIns="45720" rIns="91440" bIns="45720" anchor="t"/>
          <a:lstStyle/>
          <a:p>
            <a:r>
              <a:rPr lang="en-US" b="1">
                <a:latin typeface="Arial"/>
                <a:cs typeface="Arial"/>
              </a:rPr>
              <a:t>SECTION 5 — Solution Impact &amp; Outcomes</a:t>
            </a:r>
            <a:endParaRPr lang="en-US" b="1"/>
          </a:p>
        </p:txBody>
      </p:sp>
      <p:sp>
        <p:nvSpPr>
          <p:cNvPr id="5" name="Subtitle 4">
            <a:extLst>
              <a:ext uri="{FF2B5EF4-FFF2-40B4-BE49-F238E27FC236}">
                <a16:creationId xmlns:a16="http://schemas.microsoft.com/office/drawing/2014/main" id="{9554083E-ABD4-3BD5-BAB8-5463B98B3390}"/>
              </a:ext>
            </a:extLst>
          </p:cNvPr>
          <p:cNvSpPr>
            <a:spLocks noGrp="1"/>
          </p:cNvSpPr>
          <p:nvPr>
            <p:ph type="subTitle" idx="1"/>
          </p:nvPr>
        </p:nvSpPr>
        <p:spPr>
          <a:xfrm>
            <a:off x="838200" y="3166615"/>
            <a:ext cx="9144000" cy="3115496"/>
          </a:xfrm>
        </p:spPr>
        <p:txBody>
          <a:bodyPr lIns="91440" tIns="45720" rIns="91440" bIns="45720" anchor="t"/>
          <a:lstStyle/>
          <a:p>
            <a:r>
              <a:rPr lang="en-MY" sz="1000" b="1" u="sng">
                <a:latin typeface="Aptos"/>
                <a:cs typeface="Arial"/>
              </a:rPr>
              <a:t>Description</a:t>
            </a:r>
            <a:endParaRPr lang="en-US" sz="1000" u="sng">
              <a:latin typeface="Aptos"/>
              <a:cs typeface="Arial"/>
            </a:endParaRPr>
          </a:p>
          <a:p>
            <a:r>
              <a:rPr lang="en-MY" sz="1000">
                <a:latin typeface="Aptos"/>
                <a:cs typeface="Segoe UI"/>
              </a:rPr>
              <a:t>Demonstrates the </a:t>
            </a:r>
            <a:r>
              <a:rPr lang="en-MY" sz="1000" b="1">
                <a:latin typeface="Aptos"/>
                <a:cs typeface="Segoe UI"/>
              </a:rPr>
              <a:t>measurable benefits and business impact</a:t>
            </a:r>
            <a:r>
              <a:rPr lang="en-MY" sz="1000">
                <a:latin typeface="Aptos"/>
                <a:cs typeface="Segoe UI"/>
              </a:rPr>
              <a:t> of the solution.</a:t>
            </a:r>
            <a:endParaRPr lang="en-MY" sz="1000">
              <a:latin typeface="Aptos"/>
            </a:endParaRPr>
          </a:p>
          <a:p>
            <a:endParaRPr lang="en-MY" sz="1000" b="1">
              <a:latin typeface="Aptos"/>
              <a:cs typeface="Arial"/>
            </a:endParaRPr>
          </a:p>
          <a:p>
            <a:r>
              <a:rPr lang="en-MY" sz="1000" b="1" u="sng">
                <a:latin typeface="Aptos"/>
                <a:cs typeface="Arial"/>
              </a:rPr>
              <a:t>User Guide</a:t>
            </a:r>
            <a:endParaRPr lang="en-MY" sz="1000" u="sng">
              <a:latin typeface="Aptos"/>
              <a:cs typeface="Arial"/>
            </a:endParaRPr>
          </a:p>
          <a:p>
            <a:pPr marL="285750" indent="-285750">
              <a:buFont typeface="Arial"/>
              <a:buChar char="•"/>
            </a:pPr>
            <a:r>
              <a:rPr lang="en-MY" sz="1000">
                <a:latin typeface="Aptos"/>
                <a:cs typeface="Segoe UI"/>
              </a:rPr>
              <a:t>Quantify as much as possible: </a:t>
            </a:r>
            <a:endParaRPr lang="en-MY" sz="1000">
              <a:latin typeface="Aptos"/>
            </a:endParaRPr>
          </a:p>
          <a:p>
            <a:pPr marL="742950" lvl="1" indent="-285750" algn="l">
              <a:buFont typeface="Courier New"/>
              <a:buChar char="o"/>
            </a:pPr>
            <a:r>
              <a:rPr lang="en-MY" sz="1000">
                <a:latin typeface="Aptos"/>
                <a:cs typeface="Segoe UI"/>
              </a:rPr>
              <a:t>Productivity (% improvement)</a:t>
            </a:r>
            <a:endParaRPr lang="en-MY" sz="1000">
              <a:latin typeface="Aptos"/>
              <a:cs typeface="Arial" panose="020B0604020202020204"/>
            </a:endParaRPr>
          </a:p>
          <a:p>
            <a:pPr marL="742950" lvl="1" indent="-285750" algn="l">
              <a:buFont typeface="Courier New"/>
              <a:buChar char="o"/>
            </a:pPr>
            <a:r>
              <a:rPr lang="en-MY" sz="1000">
                <a:latin typeface="Aptos"/>
                <a:cs typeface="Segoe UI"/>
              </a:rPr>
              <a:t>Cost savings (RM / %)</a:t>
            </a:r>
            <a:endParaRPr lang="en-MY" sz="1000">
              <a:latin typeface="Aptos"/>
              <a:cs typeface="Arial" panose="020B0604020202020204"/>
            </a:endParaRPr>
          </a:p>
          <a:p>
            <a:pPr marL="742950" lvl="1" indent="-285750" algn="l">
              <a:buFont typeface="Courier New"/>
              <a:buChar char="o"/>
            </a:pPr>
            <a:r>
              <a:rPr lang="en-MY" sz="1000">
                <a:latin typeface="Aptos"/>
                <a:cs typeface="Segoe UI"/>
              </a:rPr>
              <a:t>Quality improvements</a:t>
            </a:r>
            <a:endParaRPr lang="en-MY" sz="1000">
              <a:latin typeface="Aptos"/>
              <a:cs typeface="Arial" panose="020B0604020202020204"/>
            </a:endParaRPr>
          </a:p>
          <a:p>
            <a:pPr marL="285750" indent="-285750">
              <a:buFont typeface="Arial"/>
              <a:buChar char="•"/>
            </a:pPr>
            <a:r>
              <a:rPr lang="en-MY" sz="1000">
                <a:latin typeface="Aptos"/>
                <a:cs typeface="Segoe UI"/>
              </a:rPr>
              <a:t>Clearly show: </a:t>
            </a:r>
            <a:endParaRPr lang="en-MY" sz="1000">
              <a:latin typeface="Aptos"/>
            </a:endParaRPr>
          </a:p>
          <a:p>
            <a:pPr marL="742950" lvl="1" indent="-285750" algn="l">
              <a:buFont typeface="Courier New"/>
              <a:buChar char="o"/>
            </a:pPr>
            <a:r>
              <a:rPr lang="en-MY" sz="1000" b="1">
                <a:latin typeface="Aptos"/>
                <a:cs typeface="Segoe UI"/>
              </a:rPr>
              <a:t>Before vs After</a:t>
            </a:r>
            <a:endParaRPr lang="en-MY" sz="1000">
              <a:latin typeface="Aptos"/>
              <a:cs typeface="Arial" panose="020B0604020202020204"/>
            </a:endParaRPr>
          </a:p>
          <a:p>
            <a:pPr marL="285750" indent="-285750">
              <a:buFont typeface="Arial"/>
              <a:buChar char="•"/>
            </a:pPr>
            <a:r>
              <a:rPr lang="en-MY" sz="1000">
                <a:latin typeface="Aptos"/>
                <a:cs typeface="Segoe UI"/>
              </a:rPr>
              <a:t>Link impact directly to: </a:t>
            </a:r>
            <a:endParaRPr lang="en-MY" sz="1000">
              <a:latin typeface="Aptos"/>
            </a:endParaRPr>
          </a:p>
          <a:p>
            <a:pPr marL="742950" lvl="1" indent="-285750" algn="l">
              <a:buFont typeface="Courier New"/>
              <a:buChar char="o"/>
            </a:pPr>
            <a:r>
              <a:rPr lang="en-MY" sz="1000">
                <a:latin typeface="Aptos"/>
                <a:cs typeface="Segoe UI"/>
              </a:rPr>
              <a:t>Solution features</a:t>
            </a:r>
            <a:endParaRPr lang="en-MY" sz="1000">
              <a:latin typeface="Aptos"/>
              <a:cs typeface="Arial" panose="020B0604020202020204"/>
            </a:endParaRPr>
          </a:p>
          <a:p>
            <a:pPr marL="285750" indent="-285750">
              <a:buFont typeface="Arial"/>
              <a:buChar char="•"/>
            </a:pPr>
            <a:r>
              <a:rPr lang="en-MY" sz="1000">
                <a:latin typeface="Aptos"/>
                <a:cs typeface="Segoe UI"/>
              </a:rPr>
              <a:t>Avoid vague claims — </a:t>
            </a:r>
            <a:r>
              <a:rPr lang="en-MY" sz="1000" b="1">
                <a:latin typeface="Aptos"/>
                <a:cs typeface="Segoe UI"/>
              </a:rPr>
              <a:t>use measurable indicators</a:t>
            </a:r>
            <a:endParaRPr lang="en-MY" sz="1000">
              <a:latin typeface="Aptos"/>
            </a:endParaRPr>
          </a:p>
        </p:txBody>
      </p:sp>
    </p:spTree>
    <p:extLst>
      <p:ext uri="{BB962C8B-B14F-4D97-AF65-F5344CB8AC3E}">
        <p14:creationId xmlns:p14="http://schemas.microsoft.com/office/powerpoint/2010/main" val="3622919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AAAF7-7436-C9E7-630E-3160CA20C9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44A986-5FAF-0459-8171-06B7137B8AEF}"/>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5.1 Measurable Benefits</a:t>
            </a:r>
            <a:endParaRPr lang="en-US" b="1"/>
          </a:p>
        </p:txBody>
      </p:sp>
      <p:sp>
        <p:nvSpPr>
          <p:cNvPr id="4" name="Slide Number Placeholder 3">
            <a:extLst>
              <a:ext uri="{FF2B5EF4-FFF2-40B4-BE49-F238E27FC236}">
                <a16:creationId xmlns:a16="http://schemas.microsoft.com/office/drawing/2014/main" id="{C3164954-9B4F-038A-A65B-0C5BF89E1F70}"/>
              </a:ext>
            </a:extLst>
          </p:cNvPr>
          <p:cNvSpPr>
            <a:spLocks noGrp="1"/>
          </p:cNvSpPr>
          <p:nvPr>
            <p:ph type="sldNum" sz="quarter" idx="12"/>
          </p:nvPr>
        </p:nvSpPr>
        <p:spPr/>
        <p:txBody>
          <a:bodyPr/>
          <a:lstStyle/>
          <a:p>
            <a:fld id="{AF3AB783-08A3-C047-8A9E-D72AFDBF4A9F}" type="slidenum">
              <a:rPr lang="en-US" smtClean="0"/>
              <a:pPr/>
              <a:t>28</a:t>
            </a:fld>
            <a:endParaRPr lang="en-US"/>
          </a:p>
        </p:txBody>
      </p:sp>
      <p:graphicFrame>
        <p:nvGraphicFramePr>
          <p:cNvPr id="5" name="Table 4">
            <a:extLst>
              <a:ext uri="{FF2B5EF4-FFF2-40B4-BE49-F238E27FC236}">
                <a16:creationId xmlns:a16="http://schemas.microsoft.com/office/drawing/2014/main" id="{5EE64A57-3E05-E790-EECF-698BFDD4FA70}"/>
              </a:ext>
            </a:extLst>
          </p:cNvPr>
          <p:cNvGraphicFramePr>
            <a:graphicFrameLocks noGrp="1"/>
          </p:cNvGraphicFramePr>
          <p:nvPr>
            <p:extLst>
              <p:ext uri="{D42A27DB-BD31-4B8C-83A1-F6EECF244321}">
                <p14:modId xmlns:p14="http://schemas.microsoft.com/office/powerpoint/2010/main" val="3233832026"/>
              </p:ext>
            </p:extLst>
          </p:nvPr>
        </p:nvGraphicFramePr>
        <p:xfrm>
          <a:off x="494210" y="970763"/>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cs typeface="Arial"/>
                        </a:rPr>
                        <a:t>5.1.1 Productivity Improvements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rPr>
                        <a:t>Current baseline (if available)</a:t>
                      </a:r>
                      <a:endParaRPr lang="en-US" sz="12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rPr>
                        <a:t>Expected improvement</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 increase in output, reduction in downtime</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rPr>
                        <a:t>How the solution drives this improvement</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&lt;please insert&gt;</a:t>
                      </a:r>
                      <a:endParaRPr lang="en-US">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6" name="Table 5">
            <a:extLst>
              <a:ext uri="{FF2B5EF4-FFF2-40B4-BE49-F238E27FC236}">
                <a16:creationId xmlns:a16="http://schemas.microsoft.com/office/drawing/2014/main" id="{4E089053-3EFA-4448-AE66-08116D5421E4}"/>
              </a:ext>
            </a:extLst>
          </p:cNvPr>
          <p:cNvGraphicFramePr>
            <a:graphicFrameLocks noGrp="1"/>
          </p:cNvGraphicFramePr>
          <p:nvPr>
            <p:extLst>
              <p:ext uri="{D42A27DB-BD31-4B8C-83A1-F6EECF244321}">
                <p14:modId xmlns:p14="http://schemas.microsoft.com/office/powerpoint/2010/main" val="3278219029"/>
              </p:ext>
            </p:extLst>
          </p:nvPr>
        </p:nvGraphicFramePr>
        <p:xfrm>
          <a:off x="494210" y="2686408"/>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rPr>
                        <a:t>5.1.2 Cost Reduction</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cs typeface="Arial"/>
                        </a:rPr>
                        <a:t>Current cost drivers</a:t>
                      </a:r>
                      <a:endParaRPr lang="en-US" sz="12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a:t>
                      </a:r>
                      <a:r>
                        <a:rPr lang="en-US" sz="1200" b="0" i="0" u="none" strike="noStrike" noProof="0" err="1">
                          <a:solidFill>
                            <a:schemeClr val="tx1"/>
                          </a:solidFill>
                          <a:highlight>
                            <a:srgbClr val="FFFF00"/>
                          </a:highlight>
                          <a:latin typeface="Aptos"/>
                        </a:rPr>
                        <a:t>labour</a:t>
                      </a:r>
                      <a:r>
                        <a:rPr lang="en-US" sz="1200" b="0" i="0" u="none" strike="noStrike" noProof="0">
                          <a:solidFill>
                            <a:schemeClr val="tx1"/>
                          </a:solidFill>
                          <a:highlight>
                            <a:srgbClr val="FFFF00"/>
                          </a:highlight>
                          <a:latin typeface="Aptos"/>
                        </a:rPr>
                        <a:t>, downtime, defects</a:t>
                      </a:r>
                      <a:r>
                        <a:rPr lang="en-US" sz="1200" b="0" i="0" u="none" strike="noStrike" noProof="0">
                          <a:solidFill>
                            <a:schemeClr val="tx1"/>
                          </a:solidFill>
                          <a:highlight>
                            <a:srgbClr val="FFFF00"/>
                          </a:highlight>
                          <a:latin typeface="Aptos"/>
                          <a:cs typeface="Arial"/>
                        </a:rPr>
                        <a: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cs typeface="Arial"/>
                        </a:rPr>
                        <a:t>Expected reduction</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 or RM savings</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cs typeface="Arial"/>
                        </a:rPr>
                        <a:t>How the solution reduces costs</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automation, </a:t>
                      </a:r>
                      <a:r>
                        <a:rPr lang="en-US" sz="1200" b="0" i="0" u="none" strike="noStrike" noProof="0" err="1">
                          <a:solidFill>
                            <a:schemeClr val="tx1"/>
                          </a:solidFill>
                          <a:highlight>
                            <a:srgbClr val="FFFF00"/>
                          </a:highlight>
                          <a:latin typeface="Aptos"/>
                        </a:rPr>
                        <a:t>optimisation</a:t>
                      </a:r>
                      <a:r>
                        <a:rPr lang="en-US" sz="1200" b="0" i="0" u="none" strike="noStrike" noProof="0">
                          <a:solidFill>
                            <a:schemeClr val="tx1"/>
                          </a:solidFill>
                          <a:highlight>
                            <a:srgbClr val="FFFF00"/>
                          </a:highlight>
                          <a:latin typeface="Aptos"/>
                          <a:cs typeface="Arial"/>
                        </a:rPr>
                        <a:t>&gt;</a:t>
                      </a:r>
                      <a:endParaRPr lang="en-US" sz="12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3" name="Table 2">
            <a:extLst>
              <a:ext uri="{FF2B5EF4-FFF2-40B4-BE49-F238E27FC236}">
                <a16:creationId xmlns:a16="http://schemas.microsoft.com/office/drawing/2014/main" id="{86F3122C-444E-C688-3199-D965FF1CC674}"/>
              </a:ext>
            </a:extLst>
          </p:cNvPr>
          <p:cNvGraphicFramePr>
            <a:graphicFrameLocks noGrp="1"/>
          </p:cNvGraphicFramePr>
          <p:nvPr>
            <p:extLst>
              <p:ext uri="{D42A27DB-BD31-4B8C-83A1-F6EECF244321}">
                <p14:modId xmlns:p14="http://schemas.microsoft.com/office/powerpoint/2010/main" val="3606280128"/>
              </p:ext>
            </p:extLst>
          </p:nvPr>
        </p:nvGraphicFramePr>
        <p:xfrm>
          <a:off x="494210" y="4400908"/>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rPr>
                        <a:t>5.1.3 </a:t>
                      </a:r>
                      <a:r>
                        <a:rPr lang="en-US" sz="1200" b="1" i="0" u="none" strike="noStrike" noProof="0">
                          <a:solidFill>
                            <a:schemeClr val="bg1"/>
                          </a:solidFill>
                          <a:latin typeface="Aptos"/>
                          <a:cs typeface="Arial"/>
                        </a:rPr>
                        <a:t>Quality Improvements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rPr>
                        <a:t>Current quality issues</a:t>
                      </a:r>
                      <a:endParaRPr lang="en-US" sz="1200"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defect rates, rework</a:t>
                      </a:r>
                      <a:r>
                        <a:rPr lang="en-US" sz="1200" b="0" i="0" u="none" strike="noStrike" noProof="0">
                          <a:solidFill>
                            <a:schemeClr val="tx1"/>
                          </a:solidFill>
                          <a:highlight>
                            <a:srgbClr val="FFFF00"/>
                          </a:highlight>
                          <a:latin typeface="Aptos"/>
                          <a:cs typeface="Arial"/>
                        </a:rPr>
                        <a: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rPr>
                        <a:t>Expected improvement</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 reduction in defects</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rPr>
                        <a:t>How the solution enhances quality</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predictive analytics, real-time monitoring</a:t>
                      </a:r>
                      <a:r>
                        <a:rPr lang="en-US" sz="1200" b="0" i="0" u="none" strike="noStrike" noProof="0">
                          <a:solidFill>
                            <a:schemeClr val="tx1"/>
                          </a:solidFill>
                          <a:highlight>
                            <a:srgbClr val="FFFF00"/>
                          </a:highlight>
                          <a:latin typeface="Aptos"/>
                          <a:cs typeface="Arial"/>
                        </a:rPr>
                        <a:t>&gt;</a:t>
                      </a:r>
                      <a:endParaRPr lang="en-US" sz="1200">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sp>
        <p:nvSpPr>
          <p:cNvPr id="9" name="TextBox 6">
            <a:extLst>
              <a:ext uri="{FF2B5EF4-FFF2-40B4-BE49-F238E27FC236}">
                <a16:creationId xmlns:a16="http://schemas.microsoft.com/office/drawing/2014/main" id="{BAF16E10-DC32-99F5-A3B2-DD581EEADBC1}"/>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
        <p:nvSpPr>
          <p:cNvPr id="7" name="TextBox 18">
            <a:extLst>
              <a:ext uri="{FF2B5EF4-FFF2-40B4-BE49-F238E27FC236}">
                <a16:creationId xmlns:a16="http://schemas.microsoft.com/office/drawing/2014/main" id="{7A0BF0AE-63EE-5080-780E-846A77FDC479}"/>
              </a:ext>
            </a:extLst>
          </p:cNvPr>
          <p:cNvSpPr txBox="1"/>
          <p:nvPr/>
        </p:nvSpPr>
        <p:spPr>
          <a:xfrm>
            <a:off x="494210" y="5982321"/>
            <a:ext cx="11075921" cy="46166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 Please insert table(s) to add entry,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949675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37493-8581-EDF2-6FF6-97BB361DC6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D55A11-775C-BA3F-54DA-042652097F08}"/>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5.2 Manufacturing Impact</a:t>
            </a:r>
            <a:endParaRPr lang="en-US" b="1"/>
          </a:p>
        </p:txBody>
      </p:sp>
      <p:sp>
        <p:nvSpPr>
          <p:cNvPr id="4" name="Slide Number Placeholder 3">
            <a:extLst>
              <a:ext uri="{FF2B5EF4-FFF2-40B4-BE49-F238E27FC236}">
                <a16:creationId xmlns:a16="http://schemas.microsoft.com/office/drawing/2014/main" id="{E16A4519-54D7-AD7A-6D28-31410ACD517F}"/>
              </a:ext>
            </a:extLst>
          </p:cNvPr>
          <p:cNvSpPr>
            <a:spLocks noGrp="1"/>
          </p:cNvSpPr>
          <p:nvPr>
            <p:ph type="sldNum" sz="quarter" idx="12"/>
          </p:nvPr>
        </p:nvSpPr>
        <p:spPr/>
        <p:txBody>
          <a:bodyPr/>
          <a:lstStyle/>
          <a:p>
            <a:fld id="{AF3AB783-08A3-C047-8A9E-D72AFDBF4A9F}" type="slidenum">
              <a:rPr lang="en-US" smtClean="0"/>
              <a:pPr/>
              <a:t>29</a:t>
            </a:fld>
            <a:endParaRPr lang="en-US"/>
          </a:p>
        </p:txBody>
      </p:sp>
      <p:graphicFrame>
        <p:nvGraphicFramePr>
          <p:cNvPr id="5" name="Table 4">
            <a:extLst>
              <a:ext uri="{FF2B5EF4-FFF2-40B4-BE49-F238E27FC236}">
                <a16:creationId xmlns:a16="http://schemas.microsoft.com/office/drawing/2014/main" id="{0920F0A4-5800-596A-5338-E09A197E024F}"/>
              </a:ext>
            </a:extLst>
          </p:cNvPr>
          <p:cNvGraphicFramePr>
            <a:graphicFrameLocks noGrp="1"/>
          </p:cNvGraphicFramePr>
          <p:nvPr>
            <p:extLst>
              <p:ext uri="{D42A27DB-BD31-4B8C-83A1-F6EECF244321}">
                <p14:modId xmlns:p14="http://schemas.microsoft.com/office/powerpoint/2010/main" val="136811962"/>
              </p:ext>
            </p:extLst>
          </p:nvPr>
        </p:nvGraphicFramePr>
        <p:xfrm>
          <a:off x="494210" y="970763"/>
          <a:ext cx="11207930" cy="16611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rPr>
                        <a:t>5.2.1 Operational Efficiency</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cs typeface="Arial"/>
                        </a:rPr>
                        <a:t>Areas improved</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a:t>
                      </a:r>
                      <a:r>
                        <a:rPr lang="en-US" sz="1200" b="0" i="0" u="none" strike="noStrike" noProof="0">
                          <a:solidFill>
                            <a:schemeClr val="tx1"/>
                          </a:solidFill>
                          <a:highlight>
                            <a:srgbClr val="FFFF00"/>
                          </a:highlight>
                          <a:latin typeface="Aptos"/>
                        </a:rPr>
                        <a:t>e.g. production planning, machine </a:t>
                      </a:r>
                      <a:r>
                        <a:rPr lang="en-US" sz="1200" b="0" i="0" u="none" strike="noStrike" noProof="0" err="1">
                          <a:solidFill>
                            <a:schemeClr val="tx1"/>
                          </a:solidFill>
                          <a:highlight>
                            <a:srgbClr val="FFFF00"/>
                          </a:highlight>
                          <a:latin typeface="Aptos"/>
                        </a:rPr>
                        <a:t>utilisation</a:t>
                      </a:r>
                      <a:r>
                        <a:rPr lang="en-US" sz="1200" b="0" i="0" u="none" strike="noStrike" noProof="0">
                          <a:solidFill>
                            <a:schemeClr val="tx1"/>
                          </a:solidFill>
                          <a:highlight>
                            <a:srgbClr val="FFFF00"/>
                          </a:highlight>
                          <a:latin typeface="Aptos"/>
                        </a:rPr>
                        <a:t>, inventory flow</a:t>
                      </a:r>
                      <a:r>
                        <a:rPr lang="en-US" sz="1200" b="0" i="0" u="none" strike="noStrike" noProof="0">
                          <a:solidFill>
                            <a:schemeClr val="tx1"/>
                          </a:solidFill>
                          <a:highlight>
                            <a:srgbClr val="FFFF00"/>
                          </a:highlight>
                          <a:latin typeface="Aptos"/>
                          <a:cs typeface="Arial"/>
                        </a:rPr>
                        <a: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cs typeface="Arial"/>
                        </a:rPr>
                        <a:t>Expected changes</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latin typeface="Aptos"/>
                        </a:rPr>
                        <a:t>&lt;</a:t>
                      </a:r>
                      <a:r>
                        <a:rPr lang="en-US" sz="1200" b="0" i="0" u="none" strike="noStrike" noProof="0">
                          <a:solidFill>
                            <a:schemeClr val="tx1"/>
                          </a:solidFill>
                          <a:highlight>
                            <a:srgbClr val="FFFF00"/>
                          </a:highlight>
                          <a:latin typeface="Aptos"/>
                          <a:cs typeface="Arial"/>
                        </a:rPr>
                        <a:t>e.g. faster cycle time, better </a:t>
                      </a:r>
                      <a:r>
                        <a:rPr lang="en-US" sz="1200" b="0" i="0" u="none" strike="noStrike" noProof="0" err="1">
                          <a:solidFill>
                            <a:schemeClr val="tx1"/>
                          </a:solidFill>
                          <a:highlight>
                            <a:srgbClr val="FFFF00"/>
                          </a:highlight>
                          <a:latin typeface="Aptos"/>
                          <a:cs typeface="Arial"/>
                        </a:rPr>
                        <a:t>utilisation</a:t>
                      </a:r>
                      <a:r>
                        <a:rPr lang="en-US" sz="1200" b="0" i="0" u="none" strike="noStrike" noProof="0">
                          <a:solidFill>
                            <a:schemeClr val="tx1"/>
                          </a:solidFill>
                          <a:highlight>
                            <a:srgbClr val="FFFF00"/>
                          </a:highlight>
                          <a:latin typeface="Aptos"/>
                          <a:cs typeface="Arial"/>
                        </a:rPr>
                        <a:t> rate</a:t>
                      </a:r>
                      <a:r>
                        <a:rPr lang="en-US" sz="1200" b="0">
                          <a:solidFill>
                            <a:schemeClr val="tx1"/>
                          </a:solidFill>
                          <a:highlight>
                            <a:srgbClr val="FFFF00"/>
                          </a:highlight>
                          <a:latin typeface="Aptos"/>
                        </a:rPr>
                        <a:t>&gt;</a:t>
                      </a:r>
                      <a:endParaRPr lang="en-MY" sz="1200" b="0">
                        <a:solidFill>
                          <a:schemeClr val="tx1"/>
                        </a:solidFill>
                        <a:highlight>
                          <a:srgbClr val="FFFF00"/>
                        </a:highlight>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cs typeface="Arial"/>
                        </a:rPr>
                        <a:t>How the solution improves manufacturing, operational, value-chain processes</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0" i="0" u="none" strike="noStrike" noProof="0">
                          <a:solidFill>
                            <a:schemeClr val="tx1"/>
                          </a:solidFill>
                          <a:highlight>
                            <a:srgbClr val="FFFF00"/>
                          </a:highlight>
                          <a:latin typeface="Aptos"/>
                          <a:cs typeface="Arial"/>
                        </a:rPr>
                        <a:t>&lt;please briefly explain how the proposed solution/feature can create this impact&gt;</a:t>
                      </a:r>
                      <a:endParaRPr lang="en-US" sz="1200">
                        <a:latin typeface="Aptos"/>
                      </a:endParaRPr>
                    </a:p>
                    <a:p>
                      <a:pPr marL="0" marR="0" lvl="0" indent="0" algn="just">
                        <a:lnSpc>
                          <a:spcPct val="100000"/>
                        </a:lnSpc>
                        <a:spcBef>
                          <a:spcPts val="0"/>
                        </a:spcBef>
                        <a:spcAft>
                          <a:spcPts val="0"/>
                        </a:spcAft>
                        <a:buNone/>
                      </a:pPr>
                      <a:endParaRPr lang="en-US">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6" name="Table 5">
            <a:extLst>
              <a:ext uri="{FF2B5EF4-FFF2-40B4-BE49-F238E27FC236}">
                <a16:creationId xmlns:a16="http://schemas.microsoft.com/office/drawing/2014/main" id="{566D41A0-B248-5B35-AE27-64AEA1A9D308}"/>
              </a:ext>
            </a:extLst>
          </p:cNvPr>
          <p:cNvGraphicFramePr>
            <a:graphicFrameLocks noGrp="1"/>
          </p:cNvGraphicFramePr>
          <p:nvPr>
            <p:extLst>
              <p:ext uri="{D42A27DB-BD31-4B8C-83A1-F6EECF244321}">
                <p14:modId xmlns:p14="http://schemas.microsoft.com/office/powerpoint/2010/main" val="1739819453"/>
              </p:ext>
            </p:extLst>
          </p:nvPr>
        </p:nvGraphicFramePr>
        <p:xfrm>
          <a:off x="494210" y="2824316"/>
          <a:ext cx="11207930" cy="18389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buNone/>
                      </a:pPr>
                      <a:r>
                        <a:rPr lang="en-US" sz="1200" b="1" i="0" u="none" strike="noStrike" noProof="0">
                          <a:solidFill>
                            <a:schemeClr val="bg1"/>
                          </a:solidFill>
                          <a:latin typeface="Aptos"/>
                          <a:cs typeface="Arial"/>
                        </a:rPr>
                        <a:t>5.2.2 Business Outcomes</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ptos"/>
                        </a:rPr>
                        <a:t>Expected impact on revenue, profitability, or growth</a:t>
                      </a:r>
                      <a:endParaRPr lang="en-US" b="1">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ptos"/>
                          <a:cs typeface="Arial"/>
                        </a:rPr>
                        <a:t>&lt;please briefly explain how the proposed solution/feature can create this impact&gt;</a:t>
                      </a:r>
                      <a:endParaRPr lang="en-US">
                        <a:latin typeface="Aptos"/>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ptos"/>
                        </a:rPr>
                        <a:t>Expansion into new markets or customer segments (if any)</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0" i="0" u="none" strike="noStrike" noProof="0">
                          <a:solidFill>
                            <a:schemeClr val="tx1"/>
                          </a:solidFill>
                          <a:highlight>
                            <a:srgbClr val="FFFF00"/>
                          </a:highlight>
                          <a:latin typeface="Aptos"/>
                          <a:cs typeface="Arial"/>
                        </a:rPr>
                        <a:t>&lt;please briefly explain how the proposed solution/feature can create this impact&gt;</a:t>
                      </a:r>
                      <a:endParaRPr lang="en-US" sz="1200">
                        <a:latin typeface="Aptos"/>
                      </a:endParaRPr>
                    </a:p>
                    <a:p>
                      <a:pPr lvl="0" algn="just">
                        <a:buNone/>
                      </a:pPr>
                      <a:endParaRPr lang="en-US" i="0" u="none" strike="noStrike" noProof="0">
                        <a:latin typeface="Aptos"/>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ptos"/>
                        </a:rPr>
                        <a:t>Long-term benefits to competitiveness and scalability</a:t>
                      </a:r>
                      <a:endParaRPr lang="en-US" b="1">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0" i="0" u="none" strike="noStrike" noProof="0">
                          <a:solidFill>
                            <a:schemeClr val="tx1"/>
                          </a:solidFill>
                          <a:highlight>
                            <a:srgbClr val="FFFF00"/>
                          </a:highlight>
                          <a:latin typeface="Aptos"/>
                          <a:cs typeface="Arial"/>
                        </a:rPr>
                        <a:t>&lt;please briefly explain how the proposed solution/feature can create this impact&gt;</a:t>
                      </a:r>
                      <a:endParaRPr lang="en-US" sz="1200">
                        <a:latin typeface="Aptos"/>
                      </a:endParaRPr>
                    </a:p>
                    <a:p>
                      <a:pPr marL="0" marR="0" lvl="0" indent="0" algn="just">
                        <a:lnSpc>
                          <a:spcPct val="100000"/>
                        </a:lnSpc>
                        <a:spcBef>
                          <a:spcPts val="0"/>
                        </a:spcBef>
                        <a:spcAft>
                          <a:spcPts val="0"/>
                        </a:spcAft>
                        <a:buNone/>
                      </a:pPr>
                      <a:endParaRPr lang="en-US">
                        <a:latin typeface="Aptos"/>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sp>
        <p:nvSpPr>
          <p:cNvPr id="8" name="TextBox 6">
            <a:extLst>
              <a:ext uri="{FF2B5EF4-FFF2-40B4-BE49-F238E27FC236}">
                <a16:creationId xmlns:a16="http://schemas.microsoft.com/office/drawing/2014/main" id="{E81C787B-80BE-FB5F-BE6C-B8DDE53B4D7E}"/>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(0.5 min)</a:t>
            </a:r>
            <a:endParaRPr lang="en-US" sz="1600">
              <a:solidFill>
                <a:srgbClr val="000000"/>
              </a:solidFill>
              <a:latin typeface="Arial"/>
              <a:ea typeface="SimSun"/>
              <a:cs typeface="Arial"/>
            </a:endParaRPr>
          </a:p>
        </p:txBody>
      </p:sp>
      <p:sp>
        <p:nvSpPr>
          <p:cNvPr id="3" name="TextBox 18">
            <a:extLst>
              <a:ext uri="{FF2B5EF4-FFF2-40B4-BE49-F238E27FC236}">
                <a16:creationId xmlns:a16="http://schemas.microsoft.com/office/drawing/2014/main" id="{3191AE8B-B1E6-D978-3E73-4874C50B4496}"/>
              </a:ext>
            </a:extLst>
          </p:cNvPr>
          <p:cNvSpPr txBox="1"/>
          <p:nvPr/>
        </p:nvSpPr>
        <p:spPr>
          <a:xfrm>
            <a:off x="435429" y="5093168"/>
            <a:ext cx="11075921" cy="46166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 Please insert table(s) to add entry,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977082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DF7AD-01E5-D5EA-38C9-1E997AEB89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DF4292-A77C-6ADF-B782-FCFAA6821A88}"/>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5.3 Job Creation / IP Creation</a:t>
            </a:r>
            <a:endParaRPr lang="en-US" b="1"/>
          </a:p>
        </p:txBody>
      </p:sp>
      <p:sp>
        <p:nvSpPr>
          <p:cNvPr id="4" name="Slide Number Placeholder 3">
            <a:extLst>
              <a:ext uri="{FF2B5EF4-FFF2-40B4-BE49-F238E27FC236}">
                <a16:creationId xmlns:a16="http://schemas.microsoft.com/office/drawing/2014/main" id="{00239041-C797-1E01-5B3C-9989CB48C78C}"/>
              </a:ext>
            </a:extLst>
          </p:cNvPr>
          <p:cNvSpPr>
            <a:spLocks noGrp="1"/>
          </p:cNvSpPr>
          <p:nvPr>
            <p:ph type="sldNum" sz="quarter" idx="12"/>
          </p:nvPr>
        </p:nvSpPr>
        <p:spPr/>
        <p:txBody>
          <a:bodyPr/>
          <a:lstStyle/>
          <a:p>
            <a:fld id="{AF3AB783-08A3-C047-8A9E-D72AFDBF4A9F}" type="slidenum">
              <a:rPr lang="en-US" smtClean="0"/>
              <a:pPr/>
              <a:t>30</a:t>
            </a:fld>
            <a:endParaRPr lang="en-US"/>
          </a:p>
        </p:txBody>
      </p:sp>
      <p:graphicFrame>
        <p:nvGraphicFramePr>
          <p:cNvPr id="5" name="Table 4">
            <a:extLst>
              <a:ext uri="{FF2B5EF4-FFF2-40B4-BE49-F238E27FC236}">
                <a16:creationId xmlns:a16="http://schemas.microsoft.com/office/drawing/2014/main" id="{E058C425-7C50-DC3C-672E-0DC92334E940}"/>
              </a:ext>
            </a:extLst>
          </p:cNvPr>
          <p:cNvGraphicFramePr>
            <a:graphicFrameLocks noGrp="1"/>
          </p:cNvGraphicFramePr>
          <p:nvPr/>
        </p:nvGraphicFramePr>
        <p:xfrm>
          <a:off x="494210" y="970763"/>
          <a:ext cx="11207930" cy="148335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lnSpc>
                          <a:spcPct val="100000"/>
                        </a:lnSpc>
                        <a:spcBef>
                          <a:spcPts val="0"/>
                        </a:spcBef>
                        <a:spcAft>
                          <a:spcPts val="0"/>
                        </a:spcAft>
                        <a:buNone/>
                      </a:pPr>
                      <a:r>
                        <a:rPr lang="en-US" sz="1200" b="1" i="0" u="none" strike="noStrike" noProof="0">
                          <a:solidFill>
                            <a:schemeClr val="bg1"/>
                          </a:solidFill>
                          <a:latin typeface="Arial"/>
                          <a:cs typeface="Arial"/>
                        </a:rPr>
                        <a:t>5.3.1 Job Creation (New Roles)</a:t>
                      </a:r>
                      <a:endParaRPr lang="en-US" b="1"/>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rPr>
                        <a:t>Number of new jobs created </a:t>
                      </a:r>
                      <a:r>
                        <a:rPr lang="en-US" sz="1200" b="1" i="0" u="none" strike="noStrike" noProof="0">
                          <a:solidFill>
                            <a:schemeClr val="bg1"/>
                          </a:solidFill>
                          <a:latin typeface="Arial"/>
                          <a:cs typeface="Arial"/>
                        </a:rPr>
                        <a:t>(if any)</a:t>
                      </a:r>
                      <a:endParaRPr lang="en-US" b="1"/>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rPr>
                        <a:t>Types of roles </a:t>
                      </a:r>
                      <a:r>
                        <a:rPr lang="en-US" sz="1200" b="1" i="0" u="none" strike="noStrike" noProof="0">
                          <a:solidFill>
                            <a:schemeClr val="bg1"/>
                          </a:solidFill>
                          <a:latin typeface="Arial"/>
                          <a:cs typeface="Arial"/>
                        </a:rPr>
                        <a:t>(if any)</a:t>
                      </a:r>
                      <a:endParaRPr lang="en-US" b="1"/>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algn="just"/>
                      <a:r>
                        <a:rPr lang="en-US" sz="1200" b="0">
                          <a:solidFill>
                            <a:schemeClr val="tx1"/>
                          </a:solidFill>
                          <a:highlight>
                            <a:srgbClr val="FFFF00"/>
                          </a:highlight>
                        </a:rPr>
                        <a:t>&lt;</a:t>
                      </a:r>
                      <a:r>
                        <a:rPr lang="en-US" sz="1200" b="0" i="0" u="none" strike="noStrike" noProof="0">
                          <a:solidFill>
                            <a:schemeClr val="tx1"/>
                          </a:solidFill>
                          <a:highlight>
                            <a:srgbClr val="FFFF00"/>
                          </a:highlight>
                          <a:latin typeface="Arial"/>
                          <a:cs typeface="Arial"/>
                        </a:rPr>
                        <a:t>e.g. data analyst, AI engineer, system integrator</a:t>
                      </a:r>
                      <a:r>
                        <a:rPr lang="en-US" sz="1200" b="0">
                          <a:solidFill>
                            <a:schemeClr val="tx1"/>
                          </a:solidFill>
                          <a:highlight>
                            <a:srgbClr val="FFFF00"/>
                          </a:highlight>
                        </a:rPr>
                        <a:t>&gt;</a:t>
                      </a:r>
                      <a:endParaRPr lang="en-MY" sz="1200" b="0">
                        <a:solidFill>
                          <a:schemeClr val="tx1"/>
                        </a:solidFill>
                        <a:highlight>
                          <a:srgbClr val="FFFF00"/>
                        </a:highlight>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rPr>
                        <a:t>Skill level </a:t>
                      </a:r>
                      <a:r>
                        <a:rPr lang="en-US" sz="1200" b="1" i="0" u="none" strike="noStrike" noProof="0">
                          <a:solidFill>
                            <a:schemeClr val="bg1"/>
                          </a:solidFill>
                          <a:latin typeface="Arial"/>
                          <a:cs typeface="Arial"/>
                        </a:rPr>
                        <a:t>(if any)</a:t>
                      </a:r>
                      <a:endParaRPr lang="en-US" b="1"/>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high-skilled digital talent</a:t>
                      </a:r>
                      <a:r>
                        <a:rPr lang="en-US" sz="1200" b="0" i="0" u="none" strike="noStrike" noProof="0">
                          <a:solidFill>
                            <a:schemeClr val="tx1"/>
                          </a:solidFill>
                          <a:highlight>
                            <a:srgbClr val="FFFF00"/>
                          </a:highlight>
                          <a:latin typeface="Arial"/>
                          <a:cs typeface="Arial"/>
                        </a:rPr>
                        <a:t>&gt;</a:t>
                      </a:r>
                      <a:endParaRPr lang="en-US"/>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graphicFrame>
        <p:nvGraphicFramePr>
          <p:cNvPr id="6" name="Table 5">
            <a:extLst>
              <a:ext uri="{FF2B5EF4-FFF2-40B4-BE49-F238E27FC236}">
                <a16:creationId xmlns:a16="http://schemas.microsoft.com/office/drawing/2014/main" id="{1E455E4E-83BD-5597-BE52-B4C2153D00D6}"/>
              </a:ext>
            </a:extLst>
          </p:cNvPr>
          <p:cNvGraphicFramePr>
            <a:graphicFrameLocks noGrp="1"/>
          </p:cNvGraphicFramePr>
          <p:nvPr/>
        </p:nvGraphicFramePr>
        <p:xfrm>
          <a:off x="494210" y="2686408"/>
          <a:ext cx="11207930" cy="1569718"/>
        </p:xfrm>
        <a:graphic>
          <a:graphicData uri="http://schemas.openxmlformats.org/drawingml/2006/table">
            <a:tbl>
              <a:tblPr firstRow="1" bandRow="1">
                <a:tableStyleId>{5C22544A-7EE6-4342-B048-85BDC9FD1C3A}</a:tableStyleId>
              </a:tblPr>
              <a:tblGrid>
                <a:gridCol w="4572001">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gridSpan="2">
                  <a:txBody>
                    <a:bodyPr/>
                    <a:lstStyle/>
                    <a:p>
                      <a:pPr lvl="0" algn="ctr">
                        <a:lnSpc>
                          <a:spcPct val="100000"/>
                        </a:lnSpc>
                        <a:spcBef>
                          <a:spcPts val="0"/>
                        </a:spcBef>
                        <a:spcAft>
                          <a:spcPts val="0"/>
                        </a:spcAft>
                        <a:buNone/>
                      </a:pPr>
                      <a:r>
                        <a:rPr lang="en-US" sz="1200" b="1" i="0" u="none" strike="noStrike" noProof="0">
                          <a:solidFill>
                            <a:schemeClr val="bg1"/>
                          </a:solidFill>
                          <a:latin typeface="Arial"/>
                          <a:cs typeface="Arial"/>
                        </a:rPr>
                        <a:t>5.3.2 </a:t>
                      </a:r>
                      <a:r>
                        <a:rPr lang="en-US" sz="1200" b="1" i="0" u="none" strike="noStrike" noProof="0">
                          <a:solidFill>
                            <a:schemeClr val="bg1"/>
                          </a:solidFill>
                        </a:rPr>
                        <a:t>Innovation Outputs (IP Creation)</a:t>
                      </a:r>
                      <a:endParaRPr lang="en-US" b="1"/>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hMerge="1">
                  <a:txBody>
                    <a:bodyPr/>
                    <a:lstStyle/>
                    <a:p>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noFill/>
                  </a:tcPr>
                </a:tc>
                <a:extLst>
                  <a:ext uri="{0D108BD9-81ED-4DB2-BD59-A6C34878D82A}">
                    <a16:rowId xmlns:a16="http://schemas.microsoft.com/office/drawing/2014/main" val="2290141837"/>
                  </a:ext>
                </a:extLst>
              </a:tr>
              <a:tr h="370839">
                <a:tc>
                  <a:txBody>
                    <a:bodyPr/>
                    <a:lstStyle/>
                    <a:p>
                      <a:pPr lvl="0" algn="l">
                        <a:lnSpc>
                          <a:spcPct val="100000"/>
                        </a:lnSpc>
                        <a:spcBef>
                          <a:spcPts val="0"/>
                        </a:spcBef>
                        <a:spcAft>
                          <a:spcPts val="0"/>
                        </a:spcAft>
                        <a:buNone/>
                      </a:pPr>
                      <a:r>
                        <a:rPr lang="en-US" sz="1200" b="1" i="0" u="none" strike="noStrike" noProof="0">
                          <a:solidFill>
                            <a:schemeClr val="bg1"/>
                          </a:solidFill>
                          <a:latin typeface="Arial"/>
                          <a:cs typeface="Arial"/>
                        </a:rPr>
                        <a:t>New intellectual property (if any)</a:t>
                      </a:r>
                      <a:endParaRPr lang="en-US" b="1"/>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rgbClr val="002060"/>
                    </a:solidFill>
                  </a:tcPr>
                </a:tc>
                <a:tc>
                  <a:txBody>
                    <a:bodyPr/>
                    <a:lstStyle/>
                    <a:p>
                      <a:pPr lvl="0" algn="just">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software, algorithms, patents</a:t>
                      </a:r>
                      <a:r>
                        <a:rPr lang="en-US" sz="1200" b="0" i="0" u="none" strike="noStrike" noProof="0">
                          <a:solidFill>
                            <a:schemeClr val="tx1"/>
                          </a:solidFill>
                          <a:highlight>
                            <a:srgbClr val="FFFF00"/>
                          </a:highlight>
                          <a:latin typeface="Arial"/>
                          <a:cs typeface="Arial"/>
                        </a:rPr>
                        <a:t>&gt;</a:t>
                      </a:r>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905886767"/>
                  </a:ext>
                </a:extLst>
              </a:tr>
              <a:tr h="370840">
                <a:tc>
                  <a:txBody>
                    <a:bodyPr/>
                    <a:lstStyle/>
                    <a:p>
                      <a:pPr lvl="0">
                        <a:buNone/>
                      </a:pPr>
                      <a:r>
                        <a:rPr lang="en-US" sz="1200" b="1" i="0" u="none" strike="noStrike" noProof="0">
                          <a:solidFill>
                            <a:schemeClr val="bg1"/>
                          </a:solidFill>
                          <a:latin typeface="Arial"/>
                          <a:cs typeface="Arial"/>
                        </a:rPr>
                        <a:t>Unique technical capabilities or proprietary solutions developed (if any)</a:t>
                      </a:r>
                      <a:endParaRPr lang="en-US" b="1"/>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lvl="0" algn="just">
                        <a:buNone/>
                      </a:pPr>
                      <a:r>
                        <a:rPr lang="en-US" sz="1200" b="0" i="0" u="none" strike="noStrike" noProof="0">
                          <a:solidFill>
                            <a:schemeClr val="tx1"/>
                          </a:solidFill>
                          <a:highlight>
                            <a:srgbClr val="FFFF00"/>
                          </a:highlight>
                          <a:latin typeface="Arial"/>
                          <a:cs typeface="Arial"/>
                        </a:rPr>
                        <a:t>&lt;please insert&gt;</a:t>
                      </a:r>
                      <a:endParaRPr lang="en-US" i="0" u="none" strike="noStrike" noProof="0">
                        <a:latin typeface="Arial"/>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1" i="0" u="none" strike="noStrike" noProof="0">
                          <a:solidFill>
                            <a:schemeClr val="bg1"/>
                          </a:solidFill>
                          <a:latin typeface="Arial"/>
                          <a:cs typeface="Arial"/>
                        </a:rPr>
                        <a:t>Potential for further </a:t>
                      </a:r>
                      <a:r>
                        <a:rPr lang="en-US" sz="1200" b="1" i="0" u="none" strike="noStrike" noProof="0" err="1">
                          <a:solidFill>
                            <a:schemeClr val="bg1"/>
                          </a:solidFill>
                          <a:latin typeface="Arial"/>
                          <a:cs typeface="Arial"/>
                        </a:rPr>
                        <a:t>commercialisation</a:t>
                      </a:r>
                      <a:r>
                        <a:rPr lang="en-US" sz="1200" b="1" i="0" u="none" strike="noStrike" noProof="0">
                          <a:solidFill>
                            <a:schemeClr val="bg1"/>
                          </a:solidFill>
                          <a:latin typeface="Arial"/>
                          <a:cs typeface="Arial"/>
                        </a:rPr>
                        <a:t> or scaling (if any)</a:t>
                      </a:r>
                      <a:endParaRPr lang="en-US" b="1"/>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rgbClr val="002060"/>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bl>
          </a:graphicData>
        </a:graphic>
      </p:graphicFrame>
      <p:sp>
        <p:nvSpPr>
          <p:cNvPr id="8" name="TextBox 6">
            <a:extLst>
              <a:ext uri="{FF2B5EF4-FFF2-40B4-BE49-F238E27FC236}">
                <a16:creationId xmlns:a16="http://schemas.microsoft.com/office/drawing/2014/main" id="{5217C206-7BEE-AE82-2D67-CA7CE95C06BF}"/>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(0.5 min)</a:t>
            </a:r>
            <a:endParaRPr lang="en-US" sz="1600">
              <a:solidFill>
                <a:srgbClr val="000000"/>
              </a:solidFill>
              <a:latin typeface="Arial"/>
              <a:ea typeface="SimSun"/>
              <a:cs typeface="Arial"/>
            </a:endParaRPr>
          </a:p>
        </p:txBody>
      </p:sp>
      <p:sp>
        <p:nvSpPr>
          <p:cNvPr id="7" name="TextBox 18">
            <a:extLst>
              <a:ext uri="{FF2B5EF4-FFF2-40B4-BE49-F238E27FC236}">
                <a16:creationId xmlns:a16="http://schemas.microsoft.com/office/drawing/2014/main" id="{D82F0DA8-7385-0FED-225C-245E160BB0C2}"/>
              </a:ext>
            </a:extLst>
          </p:cNvPr>
          <p:cNvSpPr txBox="1"/>
          <p:nvPr/>
        </p:nvSpPr>
        <p:spPr>
          <a:xfrm>
            <a:off x="435429" y="4402053"/>
            <a:ext cx="11075921" cy="46166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 Please insert table(s) to add entry,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020102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DD88B-87AB-0018-F712-5CFF6D9A8D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A50861-C8E6-F16E-85A0-D45DBD8A2235}"/>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5.4 Other Potential Business Impact / Improvement</a:t>
            </a:r>
            <a:endParaRPr lang="en-US" b="1"/>
          </a:p>
        </p:txBody>
      </p:sp>
      <p:sp>
        <p:nvSpPr>
          <p:cNvPr id="4" name="Slide Number Placeholder 3">
            <a:extLst>
              <a:ext uri="{FF2B5EF4-FFF2-40B4-BE49-F238E27FC236}">
                <a16:creationId xmlns:a16="http://schemas.microsoft.com/office/drawing/2014/main" id="{DFCBD2A0-D24A-46FF-5C3F-BFCCDD9664A1}"/>
              </a:ext>
            </a:extLst>
          </p:cNvPr>
          <p:cNvSpPr>
            <a:spLocks noGrp="1"/>
          </p:cNvSpPr>
          <p:nvPr>
            <p:ph type="sldNum" sz="quarter" idx="12"/>
          </p:nvPr>
        </p:nvSpPr>
        <p:spPr/>
        <p:txBody>
          <a:bodyPr/>
          <a:lstStyle/>
          <a:p>
            <a:fld id="{AF3AB783-08A3-C047-8A9E-D72AFDBF4A9F}" type="slidenum">
              <a:rPr lang="en-US" smtClean="0"/>
              <a:pPr/>
              <a:t>31</a:t>
            </a:fld>
            <a:endParaRPr lang="en-US"/>
          </a:p>
        </p:txBody>
      </p:sp>
      <p:graphicFrame>
        <p:nvGraphicFramePr>
          <p:cNvPr id="5" name="Table 4">
            <a:extLst>
              <a:ext uri="{FF2B5EF4-FFF2-40B4-BE49-F238E27FC236}">
                <a16:creationId xmlns:a16="http://schemas.microsoft.com/office/drawing/2014/main" id="{CFC92E44-B579-F374-D98A-4F25B78F2264}"/>
              </a:ext>
            </a:extLst>
          </p:cNvPr>
          <p:cNvGraphicFramePr>
            <a:graphicFrameLocks noGrp="1"/>
          </p:cNvGraphicFramePr>
          <p:nvPr>
            <p:extLst>
              <p:ext uri="{D42A27DB-BD31-4B8C-83A1-F6EECF244321}">
                <p14:modId xmlns:p14="http://schemas.microsoft.com/office/powerpoint/2010/main" val="3344359174"/>
              </p:ext>
            </p:extLst>
          </p:nvPr>
        </p:nvGraphicFramePr>
        <p:xfrm>
          <a:off x="575294" y="1733489"/>
          <a:ext cx="11207931" cy="3423910"/>
        </p:xfrm>
        <a:graphic>
          <a:graphicData uri="http://schemas.openxmlformats.org/drawingml/2006/table">
            <a:tbl>
              <a:tblPr firstRow="1" bandRow="1">
                <a:tableStyleId>{5C22544A-7EE6-4342-B048-85BDC9FD1C3A}</a:tableStyleId>
              </a:tblPr>
              <a:tblGrid>
                <a:gridCol w="4572002">
                  <a:extLst>
                    <a:ext uri="{9D8B030D-6E8A-4147-A177-3AD203B41FA5}">
                      <a16:colId xmlns:a16="http://schemas.microsoft.com/office/drawing/2014/main" val="4166785708"/>
                    </a:ext>
                  </a:extLst>
                </a:gridCol>
                <a:gridCol w="6635929">
                  <a:extLst>
                    <a:ext uri="{9D8B030D-6E8A-4147-A177-3AD203B41FA5}">
                      <a16:colId xmlns:a16="http://schemas.microsoft.com/office/drawing/2014/main" val="2511176556"/>
                    </a:ext>
                  </a:extLst>
                </a:gridCol>
              </a:tblGrid>
              <a:tr h="370839">
                <a:tc>
                  <a:txBody>
                    <a:bodyPr/>
                    <a:lstStyle/>
                    <a:p>
                      <a:pPr lvl="0" algn="l">
                        <a:lnSpc>
                          <a:spcPct val="100000"/>
                        </a:lnSpc>
                        <a:spcBef>
                          <a:spcPts val="0"/>
                        </a:spcBef>
                        <a:spcAft>
                          <a:spcPts val="0"/>
                        </a:spcAft>
                        <a:buNone/>
                      </a:pPr>
                      <a:r>
                        <a:rPr lang="en-US" sz="1200" b="0" i="0" u="none" strike="noStrike" noProof="0">
                          <a:solidFill>
                            <a:schemeClr val="bg1"/>
                          </a:solidFill>
                        </a:rPr>
                        <a:t>Proposed measurable improvement / benefit (if any)</a:t>
                      </a:r>
                      <a:endParaRPr lang="en-US"/>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a:solidFill>
                        <a:schemeClr val="accent2"/>
                      </a:solidFill>
                    </a:lnT>
                    <a:lnB w="12700" cap="flat" cmpd="sng" algn="ctr">
                      <a:solidFill>
                        <a:schemeClr val="accent2"/>
                      </a:solidFill>
                      <a:prstDash val="solid"/>
                      <a:round/>
                      <a:headEnd type="none" w="med" len="med"/>
                      <a:tailEnd type="none" w="med" len="med"/>
                    </a:lnB>
                    <a:solidFill>
                      <a:srgbClr val="002060"/>
                    </a:solidFill>
                  </a:tcPr>
                </a:tc>
                <a:tc>
                  <a:txBody>
                    <a:bodyPr/>
                    <a:lstStyle/>
                    <a:p>
                      <a:pPr lvl="0" algn="just">
                        <a:buNone/>
                      </a:pPr>
                      <a:r>
                        <a:rPr lang="en-US" sz="1200" b="0" i="0" u="none" strike="noStrike" noProof="0">
                          <a:solidFill>
                            <a:schemeClr val="bg1"/>
                          </a:solidFill>
                        </a:rPr>
                        <a:t>Briefly explain how the proposed solution/feature can create this impact </a:t>
                      </a:r>
                      <a:r>
                        <a:rPr lang="en-US" sz="1200" b="0" i="0" u="none" strike="noStrike" noProof="0">
                          <a:solidFill>
                            <a:schemeClr val="bg1"/>
                          </a:solidFill>
                          <a:latin typeface="Arial"/>
                          <a:cs typeface="Arial"/>
                        </a:rPr>
                        <a:t>(if any)</a:t>
                      </a:r>
                      <a:endParaRPr lang="en-US"/>
                    </a:p>
                  </a:txBody>
                  <a:tcPr anchor="ctr">
                    <a:lnL w="12700" cap="flat" cmpd="sng" algn="ctr">
                      <a:solidFill>
                        <a:schemeClr val="accent2"/>
                      </a:solidFill>
                      <a:prstDash val="solid"/>
                      <a:round/>
                      <a:headEnd type="none" w="med" len="med"/>
                      <a:tailEnd type="none" w="med" len="med"/>
                    </a:lnL>
                    <a:lnR w="12700">
                      <a:solidFill>
                        <a:schemeClr val="accent2"/>
                      </a:solidFill>
                    </a:lnR>
                    <a:lnT w="12700">
                      <a:solidFill>
                        <a:schemeClr val="accent2"/>
                      </a:solidFill>
                    </a:lnT>
                    <a:lnB w="12700">
                      <a:solidFill>
                        <a:schemeClr val="accent2"/>
                      </a:solidFill>
                    </a:lnB>
                    <a:solidFill>
                      <a:srgbClr val="002060"/>
                    </a:solidFill>
                  </a:tcPr>
                </a:tc>
                <a:extLst>
                  <a:ext uri="{0D108BD9-81ED-4DB2-BD59-A6C34878D82A}">
                    <a16:rowId xmlns:a16="http://schemas.microsoft.com/office/drawing/2014/main" val="3905886767"/>
                  </a:ext>
                </a:extLst>
              </a:tr>
              <a:tr h="370840">
                <a:tc>
                  <a:txBody>
                    <a:bodyPr/>
                    <a:lstStyle/>
                    <a:p>
                      <a:pPr lvl="0">
                        <a:buNone/>
                      </a:pPr>
                      <a:r>
                        <a:rPr lang="en-US" sz="1200" b="0" i="0" u="none" strike="noStrike" noProof="0">
                          <a:solidFill>
                            <a:schemeClr val="tx1"/>
                          </a:solidFill>
                          <a:highlight>
                            <a:srgbClr val="FFFF00"/>
                          </a:highlight>
                        </a:rPr>
                        <a:t>&lt;E.g. improved decision-making via real-time OEE visualization&gt;</a:t>
                      </a:r>
                      <a:endParaRPr lang="en-US"/>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lvl="0" algn="just">
                        <a:buNone/>
                      </a:pPr>
                      <a:r>
                        <a:rPr lang="en-US" sz="1200" b="0" i="0" u="none" strike="noStrike" noProof="0">
                          <a:solidFill>
                            <a:schemeClr val="tx1"/>
                          </a:solidFill>
                          <a:highlight>
                            <a:srgbClr val="FFFF00"/>
                          </a:highlight>
                          <a:latin typeface="Arial"/>
                          <a:cs typeface="Arial"/>
                        </a:rPr>
                        <a:t>&lt;please insert&gt;</a:t>
                      </a:r>
                      <a:endParaRPr lang="en-US" i="0" u="none" strike="noStrike" noProof="0">
                        <a:latin typeface="Arial"/>
                        <a:cs typeface="Arial"/>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4089116736"/>
                  </a:ext>
                </a:extLst>
              </a:tr>
              <a:tr h="370840">
                <a:tc>
                  <a:txBody>
                    <a:bodyPr/>
                    <a:lstStyle/>
                    <a:p>
                      <a:pPr lvl="0">
                        <a:buNone/>
                      </a:pPr>
                      <a:r>
                        <a:rPr lang="en-US" sz="1200" b="0" i="0" u="none" strike="noStrike" noProof="0">
                          <a:solidFill>
                            <a:schemeClr val="tx1"/>
                          </a:solidFill>
                          <a:highlight>
                            <a:srgbClr val="FFFF00"/>
                          </a:highlight>
                        </a:rPr>
                        <a:t>&lt;</a:t>
                      </a:r>
                      <a:r>
                        <a:rPr lang="en-US" sz="1200" b="0" i="0" u="none" strike="noStrike" noProof="0">
                          <a:solidFill>
                            <a:schemeClr val="tx1"/>
                          </a:solidFill>
                          <a:highlight>
                            <a:srgbClr val="FFFF00"/>
                          </a:highlight>
                          <a:latin typeface="Arial"/>
                          <a:cs typeface="Arial"/>
                        </a:rPr>
                        <a:t>E.g. reduction in quality defect rates through predictive QA &gt;</a:t>
                      </a: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marR="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b="0">
                        <a:solidFill>
                          <a:schemeClr val="tx1"/>
                        </a:solidFill>
                        <a:highlight>
                          <a:srgbClr val="FFFF00"/>
                        </a:highlight>
                      </a:endParaRPr>
                    </a:p>
                  </a:txBody>
                  <a:tcPr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25345751"/>
                  </a:ext>
                </a:extLst>
              </a:tr>
              <a:tr h="370839">
                <a:tc>
                  <a:txBody>
                    <a:bodyPr/>
                    <a:lstStyle/>
                    <a:p>
                      <a:pPr lvl="0">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higher production output with predictive maintenance&gt;</a:t>
                      </a:r>
                      <a:endParaRPr lang="en-US" sz="1200" b="0" i="0" u="none" strike="noStrike" noProof="0">
                        <a:solidFill>
                          <a:schemeClr val="tx1"/>
                        </a:solidFill>
                        <a:highlight>
                          <a:srgbClr val="FFFF00"/>
                        </a:highlight>
                        <a:latin typeface="Arial"/>
                        <a:cs typeface="Arial"/>
                      </a:endParaRPr>
                    </a:p>
                  </a:txBody>
                  <a:tcPr anchor="ctr">
                    <a:lnL w="12700" cap="flat" cmpd="sng" algn="ctr">
                      <a:solidFill>
                        <a:schemeClr val="accent2"/>
                      </a:solidFill>
                      <a:prstDash val="solid"/>
                      <a:round/>
                      <a:headEnd type="none" w="med" len="med"/>
                      <a:tailEnd type="none" w="med" len="med"/>
                    </a:lnL>
                    <a:lnR w="12700">
                      <a:solidFill>
                        <a:schemeClr val="accent2"/>
                      </a:solidFill>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285281206"/>
                  </a:ext>
                </a:extLst>
              </a:tr>
              <a:tr h="370838">
                <a:tc>
                  <a:txBody>
                    <a:bodyPr/>
                    <a:lstStyle/>
                    <a:p>
                      <a:pPr lvl="0">
                        <a:buNone/>
                      </a:pPr>
                      <a:r>
                        <a:rPr lang="en-US" sz="1200" b="0" i="0" u="none" strike="noStrike" noProof="0">
                          <a:solidFill>
                            <a:schemeClr val="tx1"/>
                          </a:solidFill>
                          <a:highlight>
                            <a:srgbClr val="FFFF00"/>
                          </a:highlight>
                        </a:rPr>
                        <a:t>&lt;E.g. more accurate ETD with better production efficiency&gt;</a:t>
                      </a:r>
                      <a:endParaRPr lang="en-US"/>
                    </a:p>
                  </a:txBody>
                  <a:tcPr anchor="ctr">
                    <a:lnL w="12700" cap="flat" cmpd="sng" algn="ctr">
                      <a:solidFill>
                        <a:schemeClr val="accent2"/>
                      </a:solidFill>
                      <a:prstDash val="solid"/>
                      <a:round/>
                      <a:headEnd type="none" w="med" len="med"/>
                      <a:tailEnd type="none" w="med" len="med"/>
                    </a:lnL>
                    <a:lnR w="12700">
                      <a:solidFill>
                        <a:schemeClr val="accent2"/>
                      </a:solidFill>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522543107"/>
                  </a:ext>
                </a:extLst>
              </a:tr>
              <a:tr h="370838">
                <a:tc>
                  <a:txBody>
                    <a:bodyPr/>
                    <a:lstStyle/>
                    <a:p>
                      <a:pPr lvl="0">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higher revenue via full supply chain visibility&gt;</a:t>
                      </a:r>
                      <a:endParaRPr lang="en-US" sz="1200" b="0" i="0" u="none" strike="noStrike" noProof="0">
                        <a:solidFill>
                          <a:schemeClr val="tx1"/>
                        </a:solidFill>
                        <a:highlight>
                          <a:srgbClr val="FFFF00"/>
                        </a:highlight>
                        <a:latin typeface="Arial"/>
                        <a:cs typeface="Arial"/>
                      </a:endParaRPr>
                    </a:p>
                  </a:txBody>
                  <a:tcPr anchor="ctr">
                    <a:lnL w="12700" cap="flat" cmpd="sng" algn="ctr">
                      <a:solidFill>
                        <a:schemeClr val="accent2"/>
                      </a:solidFill>
                      <a:prstDash val="solid"/>
                      <a:round/>
                      <a:headEnd type="none" w="med" len="med"/>
                      <a:tailEnd type="none" w="med" len="med"/>
                    </a:lnL>
                    <a:lnR w="12700">
                      <a:solidFill>
                        <a:schemeClr val="accent2"/>
                      </a:solidFill>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2049583267"/>
                  </a:ext>
                </a:extLst>
              </a:tr>
              <a:tr h="370838">
                <a:tc>
                  <a:txBody>
                    <a:bodyPr/>
                    <a:lstStyle/>
                    <a:p>
                      <a:pPr lvl="0">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Possible ROI&gt;</a:t>
                      </a:r>
                      <a:endParaRPr lang="en-US" sz="1200" b="0" i="0" u="none" strike="noStrike" noProof="0">
                        <a:solidFill>
                          <a:schemeClr val="tx1"/>
                        </a:solidFill>
                        <a:highlight>
                          <a:srgbClr val="FFFF00"/>
                        </a:highlight>
                        <a:latin typeface="Arial"/>
                        <a:cs typeface="Arial"/>
                      </a:endParaRPr>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746980058"/>
                  </a:ext>
                </a:extLst>
              </a:tr>
              <a:tr h="370838">
                <a:tc>
                  <a:txBody>
                    <a:bodyPr/>
                    <a:lstStyle/>
                    <a:p>
                      <a:pPr lvl="0">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Improve Operators productivity and Performance&gt;</a:t>
                      </a:r>
                      <a:endParaRPr lang="en-US" sz="1200" b="0" i="0" u="none" strike="noStrike" noProof="0">
                        <a:solidFill>
                          <a:schemeClr val="tx1"/>
                        </a:solidFill>
                        <a:highlight>
                          <a:srgbClr val="FFFF00"/>
                        </a:highlight>
                        <a:latin typeface="Arial"/>
                        <a:cs typeface="Arial"/>
                      </a:endParaRPr>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cap="flat" cmpd="sng" algn="ctr">
                      <a:solidFill>
                        <a:schemeClr val="accent2"/>
                      </a:solidFill>
                      <a:prstDash val="solid"/>
                      <a:round/>
                      <a:headEnd type="none" w="med" len="med"/>
                      <a:tailEnd type="none" w="med" len="med"/>
                    </a:lnB>
                    <a:solidFill>
                      <a:schemeClr val="bg1"/>
                    </a:solidFill>
                  </a:tcPr>
                </a:tc>
                <a:extLst>
                  <a:ext uri="{0D108BD9-81ED-4DB2-BD59-A6C34878D82A}">
                    <a16:rowId xmlns:a16="http://schemas.microsoft.com/office/drawing/2014/main" val="3651268858"/>
                  </a:ext>
                </a:extLst>
              </a:tr>
              <a:tr h="370838">
                <a:tc>
                  <a:txBody>
                    <a:bodyPr/>
                    <a:lstStyle/>
                    <a:p>
                      <a:pPr lvl="0">
                        <a:buNone/>
                      </a:pPr>
                      <a:r>
                        <a:rPr lang="en-US" sz="1200" b="0" i="0" u="none" strike="noStrike" noProof="0">
                          <a:solidFill>
                            <a:schemeClr val="tx1"/>
                          </a:solidFill>
                          <a:highlight>
                            <a:srgbClr val="FFFF00"/>
                          </a:highlight>
                          <a:latin typeface="Arial"/>
                          <a:cs typeface="Arial"/>
                        </a:rPr>
                        <a:t>&lt;</a:t>
                      </a:r>
                      <a:r>
                        <a:rPr lang="en-US" sz="1200" b="0" i="0" u="none" strike="noStrike" noProof="0">
                          <a:solidFill>
                            <a:schemeClr val="tx1"/>
                          </a:solidFill>
                          <a:highlight>
                            <a:srgbClr val="FFFF00"/>
                          </a:highlight>
                        </a:rPr>
                        <a:t>E.g. Ability to support operational and business decisions including innovative service and products delivery &gt;</a:t>
                      </a:r>
                      <a:endParaRPr lang="en-US" sz="1200" b="0" i="0" u="none" strike="noStrike" noProof="0">
                        <a:solidFill>
                          <a:schemeClr val="tx1"/>
                        </a:solidFill>
                        <a:highlight>
                          <a:srgbClr val="FFFF00"/>
                        </a:highlight>
                        <a:latin typeface="Arial"/>
                        <a:cs typeface="Arial"/>
                      </a:endParaRPr>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tc>
                  <a:txBody>
                    <a:bodyPr/>
                    <a:lstStyle/>
                    <a:p>
                      <a:pPr marL="0" lvl="0" indent="0" algn="just">
                        <a:lnSpc>
                          <a:spcPct val="100000"/>
                        </a:lnSpc>
                        <a:spcBef>
                          <a:spcPts val="0"/>
                        </a:spcBef>
                        <a:spcAft>
                          <a:spcPts val="0"/>
                        </a:spcAft>
                        <a:buNone/>
                      </a:pPr>
                      <a:r>
                        <a:rPr lang="en-US" sz="1200" b="0" i="0" u="none" strike="noStrike" noProof="0">
                          <a:solidFill>
                            <a:schemeClr val="tx1"/>
                          </a:solidFill>
                          <a:highlight>
                            <a:srgbClr val="FFFF00"/>
                          </a:highlight>
                          <a:latin typeface="Arial"/>
                          <a:cs typeface="Arial"/>
                        </a:rPr>
                        <a:t>&lt;please insert&gt;</a:t>
                      </a:r>
                      <a:endParaRPr lang="en-US"/>
                    </a:p>
                  </a:txBody>
                  <a:tcPr anchor="ctr">
                    <a:lnL w="12700">
                      <a:solidFill>
                        <a:schemeClr val="accent2"/>
                      </a:solidFill>
                    </a:lnL>
                    <a:lnR w="12700">
                      <a:solidFill>
                        <a:schemeClr val="accent2"/>
                      </a:solidFill>
                    </a:lnR>
                    <a:lnT w="12700">
                      <a:solidFill>
                        <a:schemeClr val="accent2"/>
                      </a:solidFill>
                    </a:lnT>
                    <a:lnB w="12700">
                      <a:solidFill>
                        <a:schemeClr val="accent2"/>
                      </a:solidFill>
                    </a:lnB>
                    <a:solidFill>
                      <a:schemeClr val="bg1"/>
                    </a:solidFill>
                  </a:tcPr>
                </a:tc>
                <a:extLst>
                  <a:ext uri="{0D108BD9-81ED-4DB2-BD59-A6C34878D82A}">
                    <a16:rowId xmlns:a16="http://schemas.microsoft.com/office/drawing/2014/main" val="3616254416"/>
                  </a:ext>
                </a:extLst>
              </a:tr>
            </a:tbl>
          </a:graphicData>
        </a:graphic>
      </p:graphicFrame>
      <p:sp>
        <p:nvSpPr>
          <p:cNvPr id="8" name="TextBox 6">
            <a:extLst>
              <a:ext uri="{FF2B5EF4-FFF2-40B4-BE49-F238E27FC236}">
                <a16:creationId xmlns:a16="http://schemas.microsoft.com/office/drawing/2014/main" id="{EC33D439-1B5A-4926-2548-7948C5D0A5BA}"/>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(0.5 min)</a:t>
            </a:r>
            <a:endParaRPr lang="en-US" sz="1600">
              <a:solidFill>
                <a:srgbClr val="000000"/>
              </a:solidFill>
              <a:latin typeface="Arial"/>
              <a:ea typeface="SimSun"/>
              <a:cs typeface="Arial"/>
            </a:endParaRPr>
          </a:p>
        </p:txBody>
      </p:sp>
      <p:sp>
        <p:nvSpPr>
          <p:cNvPr id="7" name="TextBox 18">
            <a:extLst>
              <a:ext uri="{FF2B5EF4-FFF2-40B4-BE49-F238E27FC236}">
                <a16:creationId xmlns:a16="http://schemas.microsoft.com/office/drawing/2014/main" id="{7DE23D3E-5A06-7C78-767C-6A7BF1497C9B}"/>
              </a:ext>
            </a:extLst>
          </p:cNvPr>
          <p:cNvSpPr txBox="1"/>
          <p:nvPr/>
        </p:nvSpPr>
        <p:spPr>
          <a:xfrm>
            <a:off x="490514" y="5388706"/>
            <a:ext cx="11075921" cy="46166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Note : Please insert table(s) to add entry, if applicable.</a:t>
            </a:r>
            <a:b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br>
            <a:r>
              <a:rPr kumimoji="0" lang="en-US" altLang="ja-JP" sz="1200" b="0"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 </a:t>
            </a:r>
            <a:endParaRPr kumimoji="0" lang="en-US" altLang="ja-JP" sz="1200" b="0" i="0" u="none" strike="noStrike" cap="none" normalizeH="0" baseline="0">
              <a:ln>
                <a:noFill/>
              </a:ln>
              <a:solidFill>
                <a:schemeClr val="tx1"/>
              </a:solidFill>
              <a:effectLst/>
              <a:latin typeface="Arial" panose="020B0604020202020204" pitchFamily="34" charset="0"/>
            </a:endParaRPr>
          </a:p>
        </p:txBody>
      </p:sp>
      <p:sp>
        <p:nvSpPr>
          <p:cNvPr id="9" name="Rectangle 8">
            <a:extLst>
              <a:ext uri="{FF2B5EF4-FFF2-40B4-BE49-F238E27FC236}">
                <a16:creationId xmlns:a16="http://schemas.microsoft.com/office/drawing/2014/main" id="{29D76B48-819B-DF14-93B5-4D6F1050C8A0}"/>
              </a:ext>
            </a:extLst>
          </p:cNvPr>
          <p:cNvSpPr>
            <a:spLocks noChangeArrowheads="1"/>
          </p:cNvSpPr>
          <p:nvPr/>
        </p:nvSpPr>
        <p:spPr bwMode="auto">
          <a:xfrm>
            <a:off x="490514" y="855851"/>
            <a:ext cx="1120793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eaLnBrk="0" fontAlgn="base" hangingPunct="0">
              <a:spcBef>
                <a:spcPct val="0"/>
              </a:spcBef>
              <a:spcAft>
                <a:spcPct val="0"/>
              </a:spcAft>
              <a:buFont typeface="Arial" panose="020B0604020202020204" pitchFamily="34" charset="0"/>
              <a:buChar char="•"/>
            </a:pPr>
            <a:r>
              <a:rPr lang="en-US" sz="1200" b="1" i="1"/>
              <a:t>Provide other measurable improvements or benefits that your proposed solution or feature is expected to deliver to manufacturing operations, value chain and other areas.</a:t>
            </a:r>
          </a:p>
          <a:p>
            <a:pPr marL="171450" indent="-171450" eaLnBrk="0" fontAlgn="base" hangingPunct="0">
              <a:spcBef>
                <a:spcPct val="0"/>
              </a:spcBef>
              <a:spcAft>
                <a:spcPct val="0"/>
              </a:spcAft>
              <a:buFont typeface="Arial" panose="020B0604020202020204" pitchFamily="34" charset="0"/>
              <a:buChar char="•"/>
            </a:pPr>
            <a:r>
              <a:rPr lang="en-US" sz="1200" i="1"/>
              <a:t>Clearly explain </a:t>
            </a:r>
            <a:r>
              <a:rPr lang="en-US" sz="1200" b="1" i="1"/>
              <a:t>how</a:t>
            </a:r>
            <a:r>
              <a:rPr lang="en-US" sz="1200" i="1"/>
              <a:t> the solution enables this improvement (e.g. through automation, real-time analytics, predictive capabilities, etc.).</a:t>
            </a:r>
            <a:endParaRPr kumimoji="0" lang="en-US" altLang="ja-JP" sz="1800" b="0" i="1"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432691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D0944-CAB5-2901-8842-D0266EB5C0C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1B7D224-FF60-0ECA-6BDE-EEDFC075303B}"/>
              </a:ext>
            </a:extLst>
          </p:cNvPr>
          <p:cNvSpPr>
            <a:spLocks noGrp="1"/>
          </p:cNvSpPr>
          <p:nvPr>
            <p:ph type="title"/>
          </p:nvPr>
        </p:nvSpPr>
        <p:spPr/>
        <p:txBody>
          <a:bodyPr lIns="91440" tIns="45720" rIns="91440" bIns="45720" anchor="t"/>
          <a:lstStyle/>
          <a:p>
            <a:r>
              <a:rPr lang="en-US" b="1">
                <a:latin typeface="Arial"/>
                <a:cs typeface="Arial"/>
              </a:rPr>
              <a:t>SECTION 6 — Solution Financial Plan &amp; ROI</a:t>
            </a:r>
            <a:endParaRPr lang="en-US" b="1"/>
          </a:p>
        </p:txBody>
      </p:sp>
      <p:sp>
        <p:nvSpPr>
          <p:cNvPr id="5" name="Subtitle 4">
            <a:extLst>
              <a:ext uri="{FF2B5EF4-FFF2-40B4-BE49-F238E27FC236}">
                <a16:creationId xmlns:a16="http://schemas.microsoft.com/office/drawing/2014/main" id="{0A6FB09E-2FCA-B452-DA9D-A9F68565F850}"/>
              </a:ext>
            </a:extLst>
          </p:cNvPr>
          <p:cNvSpPr>
            <a:spLocks noGrp="1"/>
          </p:cNvSpPr>
          <p:nvPr>
            <p:ph type="subTitle" idx="1"/>
          </p:nvPr>
        </p:nvSpPr>
        <p:spPr>
          <a:xfrm>
            <a:off x="838200" y="3166615"/>
            <a:ext cx="9144000" cy="3528629"/>
          </a:xfrm>
        </p:spPr>
        <p:txBody>
          <a:bodyPr lIns="91440" tIns="45720" rIns="91440" bIns="45720" anchor="t"/>
          <a:lstStyle/>
          <a:p>
            <a:r>
              <a:rPr lang="en-MY" sz="1000" b="1" u="sng">
                <a:latin typeface="Aptos"/>
                <a:cs typeface="Arial"/>
              </a:rPr>
              <a:t>Description</a:t>
            </a:r>
            <a:endParaRPr lang="en-US" sz="1000" u="sng">
              <a:latin typeface="Aptos"/>
            </a:endParaRPr>
          </a:p>
          <a:p>
            <a:r>
              <a:rPr lang="en-MY" sz="1000">
                <a:latin typeface="Aptos"/>
                <a:cs typeface="Segoe UI"/>
              </a:rPr>
              <a:t>Details the </a:t>
            </a:r>
            <a:r>
              <a:rPr lang="en-MY" sz="1000" b="1">
                <a:latin typeface="Aptos"/>
                <a:cs typeface="Segoe UI"/>
              </a:rPr>
              <a:t>solution cost, solution funding structure, and solution expected return on investment</a:t>
            </a:r>
            <a:r>
              <a:rPr lang="en-MY" sz="1000">
                <a:latin typeface="Aptos"/>
                <a:cs typeface="Segoe UI"/>
              </a:rPr>
              <a:t>.</a:t>
            </a:r>
            <a:endParaRPr lang="en-MY" sz="1000">
              <a:latin typeface="Aptos"/>
            </a:endParaRPr>
          </a:p>
          <a:p>
            <a:endParaRPr lang="en-MY" sz="1000" b="1">
              <a:latin typeface="Aptos"/>
              <a:cs typeface="Arial"/>
            </a:endParaRPr>
          </a:p>
          <a:p>
            <a:r>
              <a:rPr lang="en-MY" sz="1000" b="1" u="sng">
                <a:latin typeface="Aptos"/>
                <a:cs typeface="Arial"/>
              </a:rPr>
              <a:t>User Guide</a:t>
            </a:r>
            <a:endParaRPr lang="en-MY" sz="1000" u="sng">
              <a:latin typeface="Aptos"/>
              <a:cs typeface="Arial"/>
            </a:endParaRPr>
          </a:p>
          <a:p>
            <a:pPr marL="285750" indent="-285750">
              <a:buFont typeface="Arial"/>
              <a:buChar char="•"/>
            </a:pPr>
            <a:r>
              <a:rPr lang="en-MY" sz="1000" b="1">
                <a:latin typeface="Aptos"/>
                <a:cs typeface="Segoe UI"/>
              </a:rPr>
              <a:t>6.2 Cost Summary</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Provide complete and justified cost breakdown</a:t>
            </a:r>
            <a:endParaRPr lang="en-MY" sz="1000">
              <a:latin typeface="Aptos"/>
              <a:cs typeface="Arial" panose="020B0604020202020204"/>
            </a:endParaRPr>
          </a:p>
          <a:p>
            <a:pPr marL="285750" indent="-285750">
              <a:buFont typeface="Arial"/>
              <a:buChar char="•"/>
            </a:pPr>
            <a:r>
              <a:rPr lang="en-MY" sz="1000" b="1">
                <a:latin typeface="Aptos"/>
                <a:cs typeface="Segoe UI"/>
              </a:rPr>
              <a:t>6.3 Funding Structure</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Clearly show: </a:t>
            </a:r>
            <a:endParaRPr lang="en-MY" sz="1000">
              <a:latin typeface="Aptos"/>
              <a:cs typeface="Arial" panose="020B0604020202020204"/>
            </a:endParaRPr>
          </a:p>
          <a:p>
            <a:pPr marL="1200150" lvl="2" indent="-285750" algn="l">
              <a:buFont typeface="Wingdings"/>
              <a:buChar char="§"/>
            </a:pPr>
            <a:r>
              <a:rPr lang="en-MY" sz="1000">
                <a:latin typeface="Aptos"/>
                <a:cs typeface="Segoe UI"/>
              </a:rPr>
              <a:t>Grant vs company contribution</a:t>
            </a:r>
            <a:endParaRPr lang="en-MY" sz="1000">
              <a:latin typeface="Aptos"/>
              <a:cs typeface="Arial" panose="020B0604020202020204"/>
            </a:endParaRPr>
          </a:p>
          <a:p>
            <a:pPr marL="285750" indent="-285750">
              <a:buFont typeface="Arial"/>
              <a:buChar char="•"/>
            </a:pPr>
            <a:r>
              <a:rPr lang="en-MY" sz="1000" b="1">
                <a:latin typeface="Aptos"/>
                <a:cs typeface="Segoe UI"/>
              </a:rPr>
              <a:t>6.4 ROI</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Show: </a:t>
            </a:r>
            <a:endParaRPr lang="en-MY" sz="1000">
              <a:latin typeface="Aptos"/>
              <a:cs typeface="Arial" panose="020B0604020202020204"/>
            </a:endParaRPr>
          </a:p>
          <a:p>
            <a:pPr marL="1200150" lvl="2" indent="-285750" algn="l">
              <a:buFont typeface="Wingdings"/>
              <a:buChar char="§"/>
            </a:pPr>
            <a:r>
              <a:rPr lang="en-MY" sz="1000">
                <a:latin typeface="Aptos"/>
                <a:cs typeface="Segoe UI"/>
              </a:rPr>
              <a:t>Revenue growth (3 years)</a:t>
            </a:r>
            <a:endParaRPr lang="en-MY" sz="1000">
              <a:latin typeface="Aptos"/>
              <a:cs typeface="Arial" panose="020B0604020202020204"/>
            </a:endParaRPr>
          </a:p>
          <a:p>
            <a:pPr marL="1200150" lvl="2" indent="-285750" algn="l">
              <a:buFont typeface="Wingdings"/>
              <a:buChar char="§"/>
            </a:pPr>
            <a:r>
              <a:rPr lang="en-MY" sz="1000">
                <a:latin typeface="Aptos"/>
                <a:cs typeface="Segoe UI"/>
              </a:rPr>
              <a:t>Market expansion</a:t>
            </a:r>
            <a:endParaRPr lang="en-MY" sz="1000">
              <a:latin typeface="Aptos"/>
              <a:cs typeface="Arial" panose="020B0604020202020204"/>
            </a:endParaRPr>
          </a:p>
          <a:p>
            <a:pPr marL="285750" indent="-285750">
              <a:buFont typeface="Arial"/>
              <a:buChar char="•"/>
            </a:pPr>
            <a:r>
              <a:rPr lang="en-MY" sz="1000">
                <a:latin typeface="Aptos"/>
                <a:cs typeface="Segoe UI"/>
              </a:rPr>
              <a:t>Ensure consistency: </a:t>
            </a:r>
            <a:endParaRPr lang="en-MY" sz="1000">
              <a:latin typeface="Aptos"/>
            </a:endParaRPr>
          </a:p>
          <a:p>
            <a:pPr marL="742950" lvl="1" indent="-285750" algn="l">
              <a:buFont typeface="Courier New"/>
              <a:buChar char="o"/>
            </a:pPr>
            <a:r>
              <a:rPr lang="en-MY" sz="1000">
                <a:latin typeface="Aptos"/>
                <a:cs typeface="Segoe UI"/>
              </a:rPr>
              <a:t>Cost ↔ impact ↔ ROI must align</a:t>
            </a:r>
            <a:endParaRPr lang="en-MY" sz="1000">
              <a:latin typeface="Aptos"/>
              <a:cs typeface="Arial" panose="020B0604020202020204"/>
            </a:endParaRPr>
          </a:p>
        </p:txBody>
      </p:sp>
    </p:spTree>
    <p:extLst>
      <p:ext uri="{BB962C8B-B14F-4D97-AF65-F5344CB8AC3E}">
        <p14:creationId xmlns:p14="http://schemas.microsoft.com/office/powerpoint/2010/main" val="1894086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274D707-D918-68B3-EB8A-9BA74F3332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6DCC92-8AF8-FE2E-E55A-E521F514777C}"/>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6.1 Solution Cost Breakdown (1/4)</a:t>
            </a:r>
            <a:endParaRPr lang="en-US" b="1"/>
          </a:p>
        </p:txBody>
      </p:sp>
      <p:sp>
        <p:nvSpPr>
          <p:cNvPr id="4" name="Slide Number Placeholder 3">
            <a:extLst>
              <a:ext uri="{FF2B5EF4-FFF2-40B4-BE49-F238E27FC236}">
                <a16:creationId xmlns:a16="http://schemas.microsoft.com/office/drawing/2014/main" id="{AE916710-85F4-4C3F-EDDD-1EEC1E831192}"/>
              </a:ext>
            </a:extLst>
          </p:cNvPr>
          <p:cNvSpPr>
            <a:spLocks noGrp="1"/>
          </p:cNvSpPr>
          <p:nvPr>
            <p:ph type="sldNum" sz="quarter" idx="12"/>
          </p:nvPr>
        </p:nvSpPr>
        <p:spPr/>
        <p:txBody>
          <a:bodyPr/>
          <a:lstStyle/>
          <a:p>
            <a:fld id="{AF3AB783-08A3-C047-8A9E-D72AFDBF4A9F}" type="slidenum">
              <a:rPr lang="en-US" smtClean="0"/>
              <a:pPr/>
              <a:t>33</a:t>
            </a:fld>
            <a:endParaRPr lang="en-US"/>
          </a:p>
        </p:txBody>
      </p:sp>
      <p:graphicFrame>
        <p:nvGraphicFramePr>
          <p:cNvPr id="7" name="Table 6">
            <a:extLst>
              <a:ext uri="{FF2B5EF4-FFF2-40B4-BE49-F238E27FC236}">
                <a16:creationId xmlns:a16="http://schemas.microsoft.com/office/drawing/2014/main" id="{7451A501-1833-FF86-878A-1ED40AE772FD}"/>
              </a:ext>
            </a:extLst>
          </p:cNvPr>
          <p:cNvGraphicFramePr>
            <a:graphicFrameLocks noGrp="1"/>
          </p:cNvGraphicFramePr>
          <p:nvPr>
            <p:extLst>
              <p:ext uri="{D42A27DB-BD31-4B8C-83A1-F6EECF244321}">
                <p14:modId xmlns:p14="http://schemas.microsoft.com/office/powerpoint/2010/main" val="1808664647"/>
              </p:ext>
            </p:extLst>
          </p:nvPr>
        </p:nvGraphicFramePr>
        <p:xfrm>
          <a:off x="486455" y="2806472"/>
          <a:ext cx="11219914" cy="2047750"/>
        </p:xfrm>
        <a:graphic>
          <a:graphicData uri="http://schemas.openxmlformats.org/drawingml/2006/table">
            <a:tbl>
              <a:tblPr bandRow="1">
                <a:tableStyleId>{5C22544A-7EE6-4342-B048-85BDC9FD1C3A}</a:tableStyleId>
              </a:tblPr>
              <a:tblGrid>
                <a:gridCol w="1790524">
                  <a:extLst>
                    <a:ext uri="{9D8B030D-6E8A-4147-A177-3AD203B41FA5}">
                      <a16:colId xmlns:a16="http://schemas.microsoft.com/office/drawing/2014/main" val="889016636"/>
                    </a:ext>
                  </a:extLst>
                </a:gridCol>
                <a:gridCol w="2076585">
                  <a:extLst>
                    <a:ext uri="{9D8B030D-6E8A-4147-A177-3AD203B41FA5}">
                      <a16:colId xmlns:a16="http://schemas.microsoft.com/office/drawing/2014/main" val="1300866491"/>
                    </a:ext>
                  </a:extLst>
                </a:gridCol>
                <a:gridCol w="1631602">
                  <a:extLst>
                    <a:ext uri="{9D8B030D-6E8A-4147-A177-3AD203B41FA5}">
                      <a16:colId xmlns:a16="http://schemas.microsoft.com/office/drawing/2014/main" val="2614134491"/>
                    </a:ext>
                  </a:extLst>
                </a:gridCol>
                <a:gridCol w="3358558">
                  <a:extLst>
                    <a:ext uri="{9D8B030D-6E8A-4147-A177-3AD203B41FA5}">
                      <a16:colId xmlns:a16="http://schemas.microsoft.com/office/drawing/2014/main" val="945916456"/>
                    </a:ext>
                  </a:extLst>
                </a:gridCol>
                <a:gridCol w="2362645">
                  <a:extLst>
                    <a:ext uri="{9D8B030D-6E8A-4147-A177-3AD203B41FA5}">
                      <a16:colId xmlns:a16="http://schemas.microsoft.com/office/drawing/2014/main" val="3946014312"/>
                    </a:ext>
                  </a:extLst>
                </a:gridCol>
              </a:tblGrid>
              <a:tr h="390525">
                <a:tc gridSpan="5">
                  <a:txBody>
                    <a:bodyPr/>
                    <a:lstStyle/>
                    <a:p>
                      <a:pPr lvl="0" algn="ctr">
                        <a:lnSpc>
                          <a:spcPts val="1650"/>
                        </a:lnSpc>
                        <a:buNone/>
                      </a:pPr>
                      <a:r>
                        <a:rPr lang="en-US" sz="1200" b="1" i="0" u="none" strike="noStrike" noProof="0">
                          <a:solidFill>
                            <a:srgbClr val="FFFFFF"/>
                          </a:solidFill>
                          <a:effectLst/>
                          <a:latin typeface="Aptos"/>
                        </a:rPr>
                        <a:t>6.1.1 Cost of IT Hardware and/or IT equipment  (if any)</a:t>
                      </a:r>
                      <a:endParaRPr lang="en-US" b="1">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extLst>
                  <a:ext uri="{0D108BD9-81ED-4DB2-BD59-A6C34878D82A}">
                    <a16:rowId xmlns:a16="http://schemas.microsoft.com/office/drawing/2014/main" val="2679409308"/>
                  </a:ext>
                </a:extLst>
              </a:tr>
              <a:tr h="390525">
                <a:tc>
                  <a:txBody>
                    <a:bodyPr/>
                    <a:lstStyle/>
                    <a:p>
                      <a:pPr algn="just" fontAlgn="base">
                        <a:lnSpc>
                          <a:spcPts val="1650"/>
                        </a:lnSpc>
                        <a:buNone/>
                      </a:pPr>
                      <a:r>
                        <a:rPr lang="en-US" sz="1200" b="1" i="0">
                          <a:solidFill>
                            <a:srgbClr val="FFFFFF"/>
                          </a:solidFill>
                          <a:effectLst/>
                          <a:latin typeface="Aptos"/>
                        </a:rPr>
                        <a:t>Description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Justification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Quantity</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Price per unit (RM)</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4">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9" name="TextBox 8">
            <a:extLst>
              <a:ext uri="{FF2B5EF4-FFF2-40B4-BE49-F238E27FC236}">
                <a16:creationId xmlns:a16="http://schemas.microsoft.com/office/drawing/2014/main" id="{FD6E044B-16CA-27FA-B003-903E91E4DCDD}"/>
              </a:ext>
            </a:extLst>
          </p:cNvPr>
          <p:cNvSpPr txBox="1"/>
          <p:nvPr/>
        </p:nvSpPr>
        <p:spPr>
          <a:xfrm>
            <a:off x="435427" y="876300"/>
            <a:ext cx="11212286" cy="21646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lnSpc>
                <a:spcPts val="1350"/>
              </a:lnSpc>
            </a:pPr>
            <a:r>
              <a:rPr lang="en-US" sz="1200" b="1" i="0" u="none" strike="noStrike" baseline="0">
                <a:solidFill>
                  <a:srgbClr val="000000"/>
                </a:solidFill>
                <a:latin typeface="Aptos"/>
                <a:ea typeface="Arial"/>
                <a:cs typeface="Arial"/>
              </a:rPr>
              <a:t>Please provide investment projection to the solution/feature development. </a:t>
            </a:r>
            <a:r>
              <a:rPr lang="en-US" sz="1200" b="0" i="0">
                <a:solidFill>
                  <a:srgbClr val="000000"/>
                </a:solidFill>
                <a:latin typeface="Aptos"/>
                <a:ea typeface="Arial"/>
                <a:cs typeface="Arial"/>
              </a:rPr>
              <a:t>​</a:t>
            </a:r>
          </a:p>
          <a:p>
            <a:pPr algn="l" rtl="0">
              <a:lnSpc>
                <a:spcPts val="1350"/>
              </a:lnSpc>
            </a:pPr>
            <a:r>
              <a:rPr lang="en-US" sz="1200" b="0" i="0">
                <a:solidFill>
                  <a:srgbClr val="000000"/>
                </a:solidFill>
                <a:latin typeface="Aptos"/>
                <a:ea typeface="Arial"/>
                <a:cs typeface="Arial"/>
              </a:rPr>
              <a:t>​</a:t>
            </a:r>
          </a:p>
          <a:p>
            <a:pPr algn="l" rtl="0">
              <a:lnSpc>
                <a:spcPts val="1350"/>
              </a:lnSpc>
            </a:pPr>
            <a:r>
              <a:rPr lang="en-US" sz="1200" b="0" i="0" u="none" strike="noStrike" baseline="0">
                <a:solidFill>
                  <a:srgbClr val="000000"/>
                </a:solidFill>
                <a:latin typeface="Aptos"/>
                <a:ea typeface="Arial"/>
                <a:cs typeface="Arial"/>
              </a:rPr>
              <a:t>Notes:</a:t>
            </a:r>
            <a:r>
              <a:rPr lang="en-US" sz="1200" b="0" i="0">
                <a:solidFill>
                  <a:srgbClr val="000000"/>
                </a:solidFill>
                <a:latin typeface="Aptos"/>
                <a:ea typeface="Arial"/>
                <a:cs typeface="Arial"/>
              </a:rPr>
              <a:t>​</a:t>
            </a:r>
          </a:p>
          <a:p>
            <a:pPr marL="171450" indent="-171450">
              <a:lnSpc>
                <a:spcPts val="1350"/>
              </a:lnSpc>
              <a:buFont typeface="Arial,Sans-Serif"/>
              <a:buChar char="•"/>
            </a:pPr>
            <a:r>
              <a:rPr lang="en-US" sz="1200" b="0" i="0" u="none" strike="noStrike" baseline="0">
                <a:solidFill>
                  <a:srgbClr val="000000"/>
                </a:solidFill>
                <a:latin typeface="Aptos"/>
                <a:ea typeface="Arial"/>
                <a:cs typeface="Arial"/>
              </a:rPr>
              <a:t>The company which is selected to participate in this </a:t>
            </a:r>
            <a:r>
              <a:rPr lang="en-US" sz="1200">
                <a:solidFill>
                  <a:srgbClr val="000000"/>
                </a:solidFill>
                <a:latin typeface="Aptos"/>
                <a:ea typeface="Arial"/>
                <a:cs typeface="Arial"/>
              </a:rPr>
              <a:t>MDSG-MFG </a:t>
            </a:r>
            <a:r>
              <a:rPr lang="en-US" sz="1200" b="0" i="0" u="none" strike="noStrike" baseline="0">
                <a:solidFill>
                  <a:srgbClr val="000000"/>
                </a:solidFill>
                <a:latin typeface="Aptos"/>
                <a:ea typeface="Arial"/>
                <a:cs typeface="Arial"/>
              </a:rPr>
              <a:t> would be given funding incentive up to 70% of Solution development cost or up to RM75,000 (whichever is lower)​ for the proposed solution/feature. </a:t>
            </a:r>
            <a:r>
              <a:rPr lang="en-US" sz="1200">
                <a:solidFill>
                  <a:srgbClr val="000000"/>
                </a:solidFill>
                <a:latin typeface="Aptos"/>
                <a:ea typeface="Arial"/>
                <a:cs typeface="Arial"/>
              </a:rPr>
              <a:t>The company </a:t>
            </a:r>
            <a:r>
              <a:rPr lang="en-US" sz="1200" b="0" i="0" u="none" strike="noStrike" baseline="0">
                <a:solidFill>
                  <a:srgbClr val="000000"/>
                </a:solidFill>
                <a:latin typeface="Aptos"/>
                <a:ea typeface="Arial"/>
                <a:cs typeface="Arial"/>
              </a:rPr>
              <a:t>is</a:t>
            </a:r>
            <a:r>
              <a:rPr lang="en-US" sz="1200">
                <a:solidFill>
                  <a:srgbClr val="000000"/>
                </a:solidFill>
                <a:latin typeface="Aptos"/>
                <a:ea typeface="Arial"/>
                <a:cs typeface="Arial"/>
              </a:rPr>
              <a:t> </a:t>
            </a:r>
            <a:r>
              <a:rPr lang="en-US" sz="1200" i="0" u="none" strike="noStrike" baseline="0">
                <a:solidFill>
                  <a:srgbClr val="000000"/>
                </a:solidFill>
                <a:latin typeface="Aptos"/>
                <a:ea typeface="Arial"/>
                <a:cs typeface="Arial"/>
              </a:rPr>
              <a:t>encouraged to plan spending with</a:t>
            </a:r>
            <a:r>
              <a:rPr lang="en-US" sz="1200">
                <a:solidFill>
                  <a:srgbClr val="000000"/>
                </a:solidFill>
                <a:latin typeface="Aptos"/>
                <a:ea typeface="Arial"/>
                <a:cs typeface="Arial"/>
              </a:rPr>
              <a:t> a</a:t>
            </a:r>
            <a:r>
              <a:rPr lang="en-US" sz="1200" i="0" u="none" strike="noStrike" baseline="0">
                <a:solidFill>
                  <a:srgbClr val="000000"/>
                </a:solidFill>
                <a:latin typeface="Aptos"/>
                <a:ea typeface="Arial"/>
                <a:cs typeface="Arial"/>
              </a:rPr>
              <a:t> corresponding amount to fully </a:t>
            </a:r>
            <a:r>
              <a:rPr lang="en-US" sz="1200" b="1" i="0" u="none" strike="noStrike" baseline="0">
                <a:solidFill>
                  <a:srgbClr val="000000"/>
                </a:solidFill>
                <a:latin typeface="Aptos"/>
                <a:ea typeface="Arial"/>
                <a:cs typeface="Arial"/>
              </a:rPr>
              <a:t>utilize the RM75K financial incentive </a:t>
            </a:r>
            <a:r>
              <a:rPr lang="en-US" sz="1200" b="0" i="0" u="none" strike="noStrike" baseline="0">
                <a:solidFill>
                  <a:srgbClr val="000000"/>
                </a:solidFill>
                <a:latin typeface="Aptos"/>
                <a:ea typeface="Arial"/>
                <a:cs typeface="Arial"/>
              </a:rPr>
              <a:t>allocation. </a:t>
            </a:r>
            <a:r>
              <a:rPr lang="en-US" sz="1200" b="0" i="0">
                <a:solidFill>
                  <a:srgbClr val="000000"/>
                </a:solidFill>
                <a:latin typeface="Aptos"/>
                <a:ea typeface="Arial"/>
                <a:cs typeface="Arial"/>
              </a:rPr>
              <a:t>​</a:t>
            </a:r>
          </a:p>
          <a:p>
            <a:pPr marL="171450" lvl="0" indent="-171450">
              <a:lnSpc>
                <a:spcPts val="1350"/>
              </a:lnSpc>
              <a:buFont typeface="Arial,Sans-Serif"/>
              <a:buChar char="•"/>
            </a:pPr>
            <a:r>
              <a:rPr lang="en-US" sz="1200" b="0" i="0" u="none" strike="noStrike" baseline="0">
                <a:solidFill>
                  <a:srgbClr val="000000"/>
                </a:solidFill>
                <a:latin typeface="Aptos"/>
                <a:ea typeface="Arial"/>
                <a:cs typeface="Arial"/>
              </a:rPr>
              <a:t>The budget should reflect actual needs </a:t>
            </a:r>
            <a:r>
              <a:rPr lang="en-US" sz="1200" b="1" i="0" u="none" strike="noStrike" baseline="0">
                <a:solidFill>
                  <a:srgbClr val="000000"/>
                </a:solidFill>
                <a:latin typeface="Aptos"/>
                <a:ea typeface="Arial"/>
                <a:cs typeface="Arial"/>
              </a:rPr>
              <a:t>beyond manpower and</a:t>
            </a:r>
            <a:r>
              <a:rPr lang="en-US" sz="1200" b="0" i="0" u="none" strike="noStrike" baseline="0">
                <a:solidFill>
                  <a:srgbClr val="000000"/>
                </a:solidFill>
                <a:latin typeface="Aptos"/>
                <a:ea typeface="Arial"/>
                <a:cs typeface="Arial"/>
              </a:rPr>
              <a:t> may include relevant </a:t>
            </a:r>
            <a:r>
              <a:rPr lang="en-US" sz="1200" b="1" i="0" u="none" strike="noStrike" baseline="0">
                <a:solidFill>
                  <a:srgbClr val="000000"/>
                </a:solidFill>
                <a:latin typeface="Aptos"/>
                <a:ea typeface="Arial"/>
                <a:cs typeface="Arial"/>
              </a:rPr>
              <a:t>costs within the allocated 3 months development period </a:t>
            </a:r>
            <a:r>
              <a:rPr lang="en-US" sz="1200" b="0" i="0" u="none" strike="noStrike" baseline="0">
                <a:solidFill>
                  <a:srgbClr val="000000"/>
                </a:solidFill>
                <a:latin typeface="Aptos"/>
                <a:ea typeface="Arial"/>
                <a:cs typeface="Arial"/>
              </a:rPr>
              <a:t>such as software licenses, cloud services, IT hardware or equipment, integration and setup, testing and certification, or other justifiable expenses directly related to delivering a)</a:t>
            </a:r>
            <a:r>
              <a:rPr lang="en-US" sz="1200">
                <a:solidFill>
                  <a:srgbClr val="000000"/>
                </a:solidFill>
                <a:latin typeface="Aptos"/>
                <a:ea typeface="Arial"/>
                <a:cs typeface="Arial"/>
              </a:rPr>
              <a:t> solution </a:t>
            </a:r>
            <a:r>
              <a:rPr lang="en-US" sz="1200">
                <a:solidFill>
                  <a:srgbClr val="FF0000"/>
                </a:solidFill>
                <a:latin typeface="Aptos"/>
                <a:ea typeface="Arial"/>
                <a:cs typeface="Arial"/>
              </a:rPr>
              <a:t>MVP (minimum viable product</a:t>
            </a:r>
            <a:r>
              <a:rPr lang="en-US" sz="1200" b="0" i="0" u="none" strike="noStrike" baseline="0">
                <a:solidFill>
                  <a:srgbClr val="FF0000"/>
                </a:solidFill>
                <a:latin typeface="Aptos"/>
                <a:ea typeface="Arial"/>
                <a:cs typeface="Arial"/>
              </a:rPr>
              <a:t> </a:t>
            </a:r>
            <a:r>
              <a:rPr lang="en-US" sz="1200" b="0" i="0" u="none" strike="noStrike" baseline="0">
                <a:solidFill>
                  <a:srgbClr val="000000"/>
                </a:solidFill>
                <a:latin typeface="Aptos"/>
                <a:ea typeface="Arial"/>
                <a:cs typeface="Arial"/>
              </a:rPr>
              <a:t>in the manufacturing environment.</a:t>
            </a:r>
            <a:r>
              <a:rPr lang="en-US" sz="1200" b="0" i="0">
                <a:solidFill>
                  <a:srgbClr val="000000"/>
                </a:solidFill>
                <a:latin typeface="Aptos"/>
                <a:ea typeface="Arial"/>
                <a:cs typeface="Arial"/>
              </a:rPr>
              <a:t>​</a:t>
            </a:r>
          </a:p>
          <a:p>
            <a:pPr marL="171450" lvl="0" indent="-171450" algn="l" rtl="0">
              <a:lnSpc>
                <a:spcPts val="1350"/>
              </a:lnSpc>
              <a:buFont typeface="Arial,Sans-Serif"/>
              <a:buChar char="•"/>
            </a:pPr>
            <a:r>
              <a:rPr lang="en-US" sz="1200" b="0" i="0" u="none" strike="noStrike" baseline="0">
                <a:solidFill>
                  <a:srgbClr val="000000"/>
                </a:solidFill>
                <a:latin typeface="Aptos"/>
                <a:ea typeface="Arial"/>
                <a:cs typeface="Arial"/>
              </a:rPr>
              <a:t>Proposals that only include salaries without supporting elements may be considered insufficient to achieve the intended outcome of this incentive: </a:t>
            </a:r>
            <a:r>
              <a:rPr lang="en-US" sz="1200" b="0" i="0">
                <a:solidFill>
                  <a:srgbClr val="000000"/>
                </a:solidFill>
                <a:latin typeface="Aptos"/>
                <a:ea typeface="Arial"/>
                <a:cs typeface="Arial"/>
              </a:rPr>
              <a:t>​</a:t>
            </a:r>
          </a:p>
          <a:p>
            <a:pPr algn="ctr"/>
            <a:endParaRPr lang="en-US"/>
          </a:p>
        </p:txBody>
      </p:sp>
      <p:sp>
        <p:nvSpPr>
          <p:cNvPr id="10" name="TextBox 6">
            <a:extLst>
              <a:ext uri="{FF2B5EF4-FFF2-40B4-BE49-F238E27FC236}">
                <a16:creationId xmlns:a16="http://schemas.microsoft.com/office/drawing/2014/main" id="{498C391B-E60E-4B7B-C4AF-5A0C29C01BBE}"/>
              </a:ext>
            </a:extLst>
          </p:cNvPr>
          <p:cNvSpPr txBox="1"/>
          <p:nvPr/>
        </p:nvSpPr>
        <p:spPr>
          <a:xfrm>
            <a:off x="485775" y="4850490"/>
            <a:ext cx="11382375" cy="646331"/>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eaLnBrk="0" fontAlgn="base" hangingPunct="0">
              <a:spcBef>
                <a:spcPct val="0"/>
              </a:spcBef>
              <a:spcAft>
                <a:spcPct val="0"/>
              </a:spcAft>
              <a:buFont typeface="Arial" panose="020B0604020202020204" pitchFamily="34" charset="0"/>
              <a:buChar char="•"/>
            </a:pPr>
            <a:r>
              <a:rPr kumimoji="0" lang="en-US" altLang="ja-JP" sz="1200" b="0" i="0" u="none" strike="noStrike" cap="none" normalizeH="0" baseline="0">
                <a:ln>
                  <a:noFill/>
                </a:ln>
                <a:effectLst/>
                <a:latin typeface="Aptos"/>
                <a:ea typeface="SimSun"/>
                <a:cs typeface="Times New Roman"/>
              </a:rPr>
              <a:t>Note1: Please insert rows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ja-JP" sz="1200" b="0" i="0" u="none" strike="noStrike" cap="none" normalizeH="0" baseline="0">
                <a:ln>
                  <a:noFill/>
                </a:ln>
                <a:effectLst/>
                <a:latin typeface="Aptos"/>
                <a:ea typeface="SimSun"/>
                <a:cs typeface="Times New Roman"/>
              </a:rPr>
              <a:t>Note 2: Cost of IT hardware and/or IT equipment incurred directly related to the Solution development (for specific core usage/functions of the proposed Solution development. </a:t>
            </a:r>
            <a:r>
              <a:rPr kumimoji="0" lang="en-US" altLang="ja-JP" sz="1200" b="0" i="0" u="none" strike="noStrike" cap="none" normalizeH="0" baseline="0" err="1">
                <a:ln>
                  <a:noFill/>
                </a:ln>
                <a:effectLst/>
                <a:latin typeface="Aptos"/>
                <a:ea typeface="SimSun"/>
                <a:cs typeface="Times New Roman"/>
              </a:rPr>
              <a:t>E.g</a:t>
            </a:r>
            <a:r>
              <a:rPr kumimoji="0" lang="en-US" altLang="ja-JP" sz="1200" b="0" i="0" u="none" strike="noStrike" cap="none" normalizeH="0" baseline="0">
                <a:ln>
                  <a:noFill/>
                </a:ln>
                <a:effectLst/>
                <a:latin typeface="Aptos"/>
                <a:ea typeface="SimSun"/>
                <a:cs typeface="Times New Roman"/>
              </a:rPr>
              <a:t>: components of computer, central processing unit (CPU) and graphics processing unit (GPU), sensors and cameras) </a:t>
            </a:r>
          </a:p>
        </p:txBody>
      </p:sp>
      <p:sp>
        <p:nvSpPr>
          <p:cNvPr id="5" name="TextBox 6">
            <a:extLst>
              <a:ext uri="{FF2B5EF4-FFF2-40B4-BE49-F238E27FC236}">
                <a16:creationId xmlns:a16="http://schemas.microsoft.com/office/drawing/2014/main" id="{942F62A3-EA2F-76AA-8FD1-28176B8C277A}"/>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4201166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6F6F98F-5DEC-E571-0598-C6592AC76C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560E7E-B104-6EBA-E45A-E26DBF658270}"/>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6.1 Solution Cost Breakdown (2/4)</a:t>
            </a:r>
            <a:endParaRPr lang="en-US" b="1"/>
          </a:p>
        </p:txBody>
      </p:sp>
      <p:sp>
        <p:nvSpPr>
          <p:cNvPr id="4" name="Slide Number Placeholder 3">
            <a:extLst>
              <a:ext uri="{FF2B5EF4-FFF2-40B4-BE49-F238E27FC236}">
                <a16:creationId xmlns:a16="http://schemas.microsoft.com/office/drawing/2014/main" id="{53F8F70C-05CC-5472-2206-6D8ADF0038A6}"/>
              </a:ext>
            </a:extLst>
          </p:cNvPr>
          <p:cNvSpPr>
            <a:spLocks noGrp="1"/>
          </p:cNvSpPr>
          <p:nvPr>
            <p:ph type="sldNum" sz="quarter" idx="12"/>
          </p:nvPr>
        </p:nvSpPr>
        <p:spPr/>
        <p:txBody>
          <a:bodyPr/>
          <a:lstStyle/>
          <a:p>
            <a:fld id="{AF3AB783-08A3-C047-8A9E-D72AFDBF4A9F}" type="slidenum">
              <a:rPr lang="en-US" smtClean="0"/>
              <a:pPr/>
              <a:t>34</a:t>
            </a:fld>
            <a:endParaRPr lang="en-US"/>
          </a:p>
        </p:txBody>
      </p:sp>
      <p:graphicFrame>
        <p:nvGraphicFramePr>
          <p:cNvPr id="7" name="Table 6">
            <a:extLst>
              <a:ext uri="{FF2B5EF4-FFF2-40B4-BE49-F238E27FC236}">
                <a16:creationId xmlns:a16="http://schemas.microsoft.com/office/drawing/2014/main" id="{5ACD05BD-9E5F-E05F-F145-0CD819B2ACAE}"/>
              </a:ext>
            </a:extLst>
          </p:cNvPr>
          <p:cNvGraphicFramePr>
            <a:graphicFrameLocks noGrp="1"/>
          </p:cNvGraphicFramePr>
          <p:nvPr>
            <p:extLst>
              <p:ext uri="{D42A27DB-BD31-4B8C-83A1-F6EECF244321}">
                <p14:modId xmlns:p14="http://schemas.microsoft.com/office/powerpoint/2010/main" val="3200681881"/>
              </p:ext>
            </p:extLst>
          </p:nvPr>
        </p:nvGraphicFramePr>
        <p:xfrm>
          <a:off x="486455" y="874258"/>
          <a:ext cx="11219914" cy="2047750"/>
        </p:xfrm>
        <a:graphic>
          <a:graphicData uri="http://schemas.openxmlformats.org/drawingml/2006/table">
            <a:tbl>
              <a:tblPr bandRow="1">
                <a:tableStyleId>{5C22544A-7EE6-4342-B048-85BDC9FD1C3A}</a:tableStyleId>
              </a:tblPr>
              <a:tblGrid>
                <a:gridCol w="1790524">
                  <a:extLst>
                    <a:ext uri="{9D8B030D-6E8A-4147-A177-3AD203B41FA5}">
                      <a16:colId xmlns:a16="http://schemas.microsoft.com/office/drawing/2014/main" val="889016636"/>
                    </a:ext>
                  </a:extLst>
                </a:gridCol>
                <a:gridCol w="2076585">
                  <a:extLst>
                    <a:ext uri="{9D8B030D-6E8A-4147-A177-3AD203B41FA5}">
                      <a16:colId xmlns:a16="http://schemas.microsoft.com/office/drawing/2014/main" val="1300866491"/>
                    </a:ext>
                  </a:extLst>
                </a:gridCol>
                <a:gridCol w="1631602">
                  <a:extLst>
                    <a:ext uri="{9D8B030D-6E8A-4147-A177-3AD203B41FA5}">
                      <a16:colId xmlns:a16="http://schemas.microsoft.com/office/drawing/2014/main" val="2614134491"/>
                    </a:ext>
                  </a:extLst>
                </a:gridCol>
                <a:gridCol w="3358558">
                  <a:extLst>
                    <a:ext uri="{9D8B030D-6E8A-4147-A177-3AD203B41FA5}">
                      <a16:colId xmlns:a16="http://schemas.microsoft.com/office/drawing/2014/main" val="945916456"/>
                    </a:ext>
                  </a:extLst>
                </a:gridCol>
                <a:gridCol w="2362645">
                  <a:extLst>
                    <a:ext uri="{9D8B030D-6E8A-4147-A177-3AD203B41FA5}">
                      <a16:colId xmlns:a16="http://schemas.microsoft.com/office/drawing/2014/main" val="3946014312"/>
                    </a:ext>
                  </a:extLst>
                </a:gridCol>
              </a:tblGrid>
              <a:tr h="390525">
                <a:tc gridSpan="5">
                  <a:txBody>
                    <a:bodyPr/>
                    <a:lstStyle/>
                    <a:p>
                      <a:pPr lvl="0" algn="ctr">
                        <a:lnSpc>
                          <a:spcPts val="1650"/>
                        </a:lnSpc>
                        <a:buNone/>
                      </a:pPr>
                      <a:r>
                        <a:rPr lang="en-US" sz="1200" b="1" i="0" u="none" strike="noStrike" noProof="0">
                          <a:solidFill>
                            <a:srgbClr val="FFFFFF"/>
                          </a:solidFill>
                          <a:effectLst/>
                          <a:latin typeface="Aptos"/>
                        </a:rPr>
                        <a:t>6.1.2 </a:t>
                      </a:r>
                      <a:r>
                        <a:rPr lang="en-US" sz="1200" b="1" i="0" u="none" strike="noStrike" noProof="0">
                          <a:solidFill>
                            <a:srgbClr val="FFFFFF"/>
                          </a:solidFill>
                          <a:effectLst/>
                          <a:latin typeface="Aptos"/>
                          <a:cs typeface="Arial"/>
                        </a:rPr>
                        <a:t>Cost of Software (if any)</a:t>
                      </a:r>
                      <a:endParaRPr lang="en-US" b="1">
                        <a:latin typeface="Aptos"/>
                        <a:cs typeface="Arial"/>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extLst>
                  <a:ext uri="{0D108BD9-81ED-4DB2-BD59-A6C34878D82A}">
                    <a16:rowId xmlns:a16="http://schemas.microsoft.com/office/drawing/2014/main" val="2679409308"/>
                  </a:ext>
                </a:extLst>
              </a:tr>
              <a:tr h="390525">
                <a:tc>
                  <a:txBody>
                    <a:bodyPr/>
                    <a:lstStyle/>
                    <a:p>
                      <a:pPr algn="just" fontAlgn="base">
                        <a:lnSpc>
                          <a:spcPts val="1650"/>
                        </a:lnSpc>
                        <a:buNone/>
                      </a:pPr>
                      <a:r>
                        <a:rPr lang="en-US" sz="1200" b="1" i="0">
                          <a:solidFill>
                            <a:srgbClr val="FFFFFF"/>
                          </a:solidFill>
                          <a:effectLst/>
                          <a:latin typeface="Aptos"/>
                        </a:rPr>
                        <a:t>Description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Justification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Quantity</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Price per unit (RM)</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4">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10" name="TextBox 6">
            <a:extLst>
              <a:ext uri="{FF2B5EF4-FFF2-40B4-BE49-F238E27FC236}">
                <a16:creationId xmlns:a16="http://schemas.microsoft.com/office/drawing/2014/main" id="{BEDC0F7C-69A4-7B3B-8DE1-068D1DC93C7C}"/>
              </a:ext>
            </a:extLst>
          </p:cNvPr>
          <p:cNvSpPr txBox="1"/>
          <p:nvPr/>
        </p:nvSpPr>
        <p:spPr>
          <a:xfrm>
            <a:off x="485775" y="2907390"/>
            <a:ext cx="11382375" cy="461665"/>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 </a:t>
            </a:r>
          </a:p>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Note: </a:t>
            </a:r>
            <a:r>
              <a:rPr lang="en-US" sz="1200">
                <a:ea typeface="+mn-lt"/>
                <a:cs typeface="+mn-lt"/>
              </a:rPr>
              <a:t>License fee / Subscription fee for servers </a:t>
            </a:r>
            <a:r>
              <a:rPr kumimoji="0" lang="en-US" sz="1200" b="0" i="0" u="none" strike="noStrike" cap="none" normalizeH="0" baseline="0">
                <a:ln>
                  <a:noFill/>
                </a:ln>
                <a:effectLst/>
                <a:ea typeface="+mn-lt"/>
                <a:cs typeface="+mn-lt"/>
              </a:rPr>
              <a:t>and </a:t>
            </a:r>
            <a:r>
              <a:rPr lang="en-US" sz="1200">
                <a:ea typeface="+mn-lt"/>
                <a:cs typeface="+mn-lt"/>
              </a:rPr>
              <a:t>cloud services associated with </a:t>
            </a:r>
            <a:r>
              <a:rPr kumimoji="0" lang="en-US" sz="1200" b="0" i="0" u="none" strike="noStrike" cap="none" normalizeH="0" baseline="0">
                <a:ln>
                  <a:noFill/>
                </a:ln>
                <a:effectLst/>
                <a:ea typeface="+mn-lt"/>
                <a:cs typeface="+mn-lt"/>
              </a:rPr>
              <a:t>the development of the </a:t>
            </a:r>
            <a:r>
              <a:rPr lang="en-US" sz="1200">
                <a:ea typeface="+mn-lt"/>
                <a:cs typeface="+mn-lt"/>
              </a:rPr>
              <a:t>project</a:t>
            </a:r>
            <a:endParaRPr lang="en-US" sz="1200" b="0" i="0" u="none" strike="noStrike" cap="none" normalizeH="0" baseline="0">
              <a:ln>
                <a:noFill/>
              </a:ln>
              <a:effectLst/>
              <a:ea typeface="+mn-lt"/>
              <a:cs typeface="+mn-lt"/>
            </a:endParaRPr>
          </a:p>
        </p:txBody>
      </p:sp>
      <p:graphicFrame>
        <p:nvGraphicFramePr>
          <p:cNvPr id="3" name="Table 2">
            <a:extLst>
              <a:ext uri="{FF2B5EF4-FFF2-40B4-BE49-F238E27FC236}">
                <a16:creationId xmlns:a16="http://schemas.microsoft.com/office/drawing/2014/main" id="{777767F7-77AF-0FBD-8AE2-79A42171326C}"/>
              </a:ext>
            </a:extLst>
          </p:cNvPr>
          <p:cNvGraphicFramePr>
            <a:graphicFrameLocks noGrp="1"/>
          </p:cNvGraphicFramePr>
          <p:nvPr>
            <p:extLst>
              <p:ext uri="{D42A27DB-BD31-4B8C-83A1-F6EECF244321}">
                <p14:modId xmlns:p14="http://schemas.microsoft.com/office/powerpoint/2010/main" val="3668783496"/>
              </p:ext>
            </p:extLst>
          </p:nvPr>
        </p:nvGraphicFramePr>
        <p:xfrm>
          <a:off x="486455" y="3606572"/>
          <a:ext cx="11230300" cy="2047750"/>
        </p:xfrm>
        <a:graphic>
          <a:graphicData uri="http://schemas.openxmlformats.org/drawingml/2006/table">
            <a:tbl>
              <a:tblPr bandRow="1">
                <a:tableStyleId>{5C22544A-7EE6-4342-B048-85BDC9FD1C3A}</a:tableStyleId>
              </a:tblPr>
              <a:tblGrid>
                <a:gridCol w="3579394">
                  <a:extLst>
                    <a:ext uri="{9D8B030D-6E8A-4147-A177-3AD203B41FA5}">
                      <a16:colId xmlns:a16="http://schemas.microsoft.com/office/drawing/2014/main" val="889016636"/>
                    </a:ext>
                  </a:extLst>
                </a:gridCol>
                <a:gridCol w="2878686">
                  <a:extLst>
                    <a:ext uri="{9D8B030D-6E8A-4147-A177-3AD203B41FA5}">
                      <a16:colId xmlns:a16="http://schemas.microsoft.com/office/drawing/2014/main" val="1300866491"/>
                    </a:ext>
                  </a:extLst>
                </a:gridCol>
                <a:gridCol w="2405022">
                  <a:extLst>
                    <a:ext uri="{9D8B030D-6E8A-4147-A177-3AD203B41FA5}">
                      <a16:colId xmlns:a16="http://schemas.microsoft.com/office/drawing/2014/main" val="2614134491"/>
                    </a:ext>
                  </a:extLst>
                </a:gridCol>
                <a:gridCol w="2367198">
                  <a:extLst>
                    <a:ext uri="{9D8B030D-6E8A-4147-A177-3AD203B41FA5}">
                      <a16:colId xmlns:a16="http://schemas.microsoft.com/office/drawing/2014/main" val="3946014312"/>
                    </a:ext>
                  </a:extLst>
                </a:gridCol>
              </a:tblGrid>
              <a:tr h="390525">
                <a:tc gridSpan="4">
                  <a:txBody>
                    <a:bodyPr/>
                    <a:lstStyle/>
                    <a:p>
                      <a:pPr lvl="0" algn="ctr">
                        <a:lnSpc>
                          <a:spcPts val="1650"/>
                        </a:lnSpc>
                        <a:buNone/>
                      </a:pPr>
                      <a:r>
                        <a:rPr lang="en-US" sz="1200" b="1" i="0" u="none" strike="noStrike" noProof="0">
                          <a:solidFill>
                            <a:srgbClr val="FFFFFF"/>
                          </a:solidFill>
                          <a:effectLst/>
                          <a:latin typeface="Aptos"/>
                        </a:rPr>
                        <a:t>6.1.3 </a:t>
                      </a:r>
                      <a:r>
                        <a:rPr lang="en-US" sz="1200" b="1" i="0" u="none" strike="noStrike" noProof="0">
                          <a:solidFill>
                            <a:srgbClr val="FFFFFF"/>
                          </a:solidFill>
                          <a:effectLst/>
                          <a:latin typeface="Aptos"/>
                          <a:cs typeface="Arial"/>
                        </a:rPr>
                        <a:t>Testing and certification costs associated with the development of the project (if any)  </a:t>
                      </a: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156082"/>
                    </a:solidFill>
                  </a:tcPr>
                </a:tc>
                <a:extLst>
                  <a:ext uri="{0D108BD9-81ED-4DB2-BD59-A6C34878D82A}">
                    <a16:rowId xmlns:a16="http://schemas.microsoft.com/office/drawing/2014/main" val="2679409308"/>
                  </a:ext>
                </a:extLst>
              </a:tr>
              <a:tr h="390525">
                <a:tc>
                  <a:txBody>
                    <a:bodyPr/>
                    <a:lstStyle/>
                    <a:p>
                      <a:pPr lvl="0" algn="just">
                        <a:lnSpc>
                          <a:spcPts val="1650"/>
                        </a:lnSpc>
                        <a:buNone/>
                      </a:pPr>
                      <a:r>
                        <a:rPr lang="en-US" sz="1200" b="1" i="0" u="none" strike="noStrike" noProof="0">
                          <a:solidFill>
                            <a:srgbClr val="FFFFFF"/>
                          </a:solidFill>
                          <a:effectLst/>
                          <a:latin typeface="Aptos"/>
                        </a:rPr>
                        <a:t>Name of body/authority /</a:t>
                      </a:r>
                      <a:r>
                        <a:rPr lang="en-US" sz="1200" b="1" i="0" u="none" strike="noStrike" noProof="0" err="1">
                          <a:solidFill>
                            <a:srgbClr val="FFFFFF"/>
                          </a:solidFill>
                          <a:effectLst/>
                          <a:latin typeface="Aptos"/>
                        </a:rPr>
                        <a:t>organisation</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just">
                        <a:lnSpc>
                          <a:spcPts val="1650"/>
                        </a:lnSpc>
                        <a:buNone/>
                      </a:pPr>
                      <a:r>
                        <a:rPr lang="en-US" sz="1200" b="1" i="0" u="none" strike="noStrike" noProof="0">
                          <a:solidFill>
                            <a:srgbClr val="FFFFFF"/>
                          </a:solidFill>
                          <a:effectLst/>
                          <a:latin typeface="Aptos"/>
                        </a:rPr>
                        <a:t>Item Description</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just">
                        <a:lnSpc>
                          <a:spcPts val="1650"/>
                        </a:lnSpc>
                        <a:buNone/>
                      </a:pPr>
                      <a:r>
                        <a:rPr lang="en-US" sz="1200" b="1" i="0" u="none" strike="noStrike" noProof="0">
                          <a:solidFill>
                            <a:srgbClr val="FFFFFF"/>
                          </a:solidFill>
                          <a:effectLst/>
                          <a:latin typeface="Aptos"/>
                        </a:rPr>
                        <a:t>Justification</a:t>
                      </a:r>
                      <a:endParaRPr lang="en-US"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3">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5" name="TextBox 6">
            <a:extLst>
              <a:ext uri="{FF2B5EF4-FFF2-40B4-BE49-F238E27FC236}">
                <a16:creationId xmlns:a16="http://schemas.microsoft.com/office/drawing/2014/main" id="{185899BF-6888-1804-9879-643DD4D74B26}"/>
              </a:ext>
            </a:extLst>
          </p:cNvPr>
          <p:cNvSpPr txBox="1"/>
          <p:nvPr/>
        </p:nvSpPr>
        <p:spPr>
          <a:xfrm>
            <a:off x="491218" y="5639704"/>
            <a:ext cx="11382375"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a:t>
            </a:r>
            <a:endParaRPr lang="en-US"/>
          </a:p>
        </p:txBody>
      </p:sp>
      <p:sp>
        <p:nvSpPr>
          <p:cNvPr id="8" name="TextBox 6">
            <a:extLst>
              <a:ext uri="{FF2B5EF4-FFF2-40B4-BE49-F238E27FC236}">
                <a16:creationId xmlns:a16="http://schemas.microsoft.com/office/drawing/2014/main" id="{AFECF545-CD2E-3661-32C1-DC2319C8323D}"/>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17021241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A0B79BB-7B87-CAD6-61B2-C0A2D224EE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88751F-0CCA-ECB9-21AA-CBEC4CB628A5}"/>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6.1 Solution Cost Breakdown (3/4)</a:t>
            </a:r>
            <a:endParaRPr lang="en-US" b="1"/>
          </a:p>
        </p:txBody>
      </p:sp>
      <p:sp>
        <p:nvSpPr>
          <p:cNvPr id="4" name="Slide Number Placeholder 3">
            <a:extLst>
              <a:ext uri="{FF2B5EF4-FFF2-40B4-BE49-F238E27FC236}">
                <a16:creationId xmlns:a16="http://schemas.microsoft.com/office/drawing/2014/main" id="{C9D67614-B2C9-32C0-C0EE-FE74EB2B5F8B}"/>
              </a:ext>
            </a:extLst>
          </p:cNvPr>
          <p:cNvSpPr>
            <a:spLocks noGrp="1"/>
          </p:cNvSpPr>
          <p:nvPr>
            <p:ph type="sldNum" sz="quarter" idx="12"/>
          </p:nvPr>
        </p:nvSpPr>
        <p:spPr/>
        <p:txBody>
          <a:bodyPr/>
          <a:lstStyle/>
          <a:p>
            <a:fld id="{AF3AB783-08A3-C047-8A9E-D72AFDBF4A9F}" type="slidenum">
              <a:rPr lang="en-US" smtClean="0"/>
              <a:pPr/>
              <a:t>35</a:t>
            </a:fld>
            <a:endParaRPr lang="en-US"/>
          </a:p>
        </p:txBody>
      </p:sp>
      <p:graphicFrame>
        <p:nvGraphicFramePr>
          <p:cNvPr id="7" name="Table 6">
            <a:extLst>
              <a:ext uri="{FF2B5EF4-FFF2-40B4-BE49-F238E27FC236}">
                <a16:creationId xmlns:a16="http://schemas.microsoft.com/office/drawing/2014/main" id="{FEC75919-02FD-8ECD-D3AF-199A25DE6B0F}"/>
              </a:ext>
            </a:extLst>
          </p:cNvPr>
          <p:cNvGraphicFramePr>
            <a:graphicFrameLocks noGrp="1"/>
          </p:cNvGraphicFramePr>
          <p:nvPr>
            <p:extLst>
              <p:ext uri="{D42A27DB-BD31-4B8C-83A1-F6EECF244321}">
                <p14:modId xmlns:p14="http://schemas.microsoft.com/office/powerpoint/2010/main" val="30322136"/>
              </p:ext>
            </p:extLst>
          </p:nvPr>
        </p:nvGraphicFramePr>
        <p:xfrm>
          <a:off x="486455" y="874258"/>
          <a:ext cx="11232981" cy="2047750"/>
        </p:xfrm>
        <a:graphic>
          <a:graphicData uri="http://schemas.openxmlformats.org/drawingml/2006/table">
            <a:tbl>
              <a:tblPr bandRow="1">
                <a:tableStyleId>{5C22544A-7EE6-4342-B048-85BDC9FD1C3A}</a:tableStyleId>
              </a:tblPr>
              <a:tblGrid>
                <a:gridCol w="4191000">
                  <a:extLst>
                    <a:ext uri="{9D8B030D-6E8A-4147-A177-3AD203B41FA5}">
                      <a16:colId xmlns:a16="http://schemas.microsoft.com/office/drawing/2014/main" val="889016636"/>
                    </a:ext>
                  </a:extLst>
                </a:gridCol>
                <a:gridCol w="4662236">
                  <a:extLst>
                    <a:ext uri="{9D8B030D-6E8A-4147-A177-3AD203B41FA5}">
                      <a16:colId xmlns:a16="http://schemas.microsoft.com/office/drawing/2014/main" val="1300866491"/>
                    </a:ext>
                  </a:extLst>
                </a:gridCol>
                <a:gridCol w="2379745">
                  <a:extLst>
                    <a:ext uri="{9D8B030D-6E8A-4147-A177-3AD203B41FA5}">
                      <a16:colId xmlns:a16="http://schemas.microsoft.com/office/drawing/2014/main" val="3946014312"/>
                    </a:ext>
                  </a:extLst>
                </a:gridCol>
              </a:tblGrid>
              <a:tr h="390525">
                <a:tc gridSpan="3">
                  <a:txBody>
                    <a:bodyPr/>
                    <a:lstStyle/>
                    <a:p>
                      <a:pPr lvl="0" algn="ctr">
                        <a:lnSpc>
                          <a:spcPts val="1650"/>
                        </a:lnSpc>
                        <a:buNone/>
                      </a:pPr>
                      <a:r>
                        <a:rPr lang="en-US" sz="1200" b="1" i="0" u="none" strike="noStrike" noProof="0">
                          <a:solidFill>
                            <a:srgbClr val="FFFFFF"/>
                          </a:solidFill>
                          <a:effectLst/>
                          <a:latin typeface="Aptos"/>
                        </a:rPr>
                        <a:t>6.1.4 </a:t>
                      </a:r>
                      <a:r>
                        <a:rPr lang="en-US" sz="1200" b="1" i="0" u="none" strike="noStrike" noProof="0">
                          <a:solidFill>
                            <a:srgbClr val="FFFFFF"/>
                          </a:solidFill>
                          <a:effectLst/>
                          <a:latin typeface="Aptos"/>
                          <a:cs typeface="Arial"/>
                        </a:rPr>
                        <a:t>Cost of setup/installation (if any)</a:t>
                      </a:r>
                      <a:endParaRPr lang="en-US" b="1">
                        <a:latin typeface="Aptos"/>
                        <a:cs typeface="Arial"/>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156082"/>
                    </a:solidFill>
                  </a:tcPr>
                </a:tc>
                <a:extLst>
                  <a:ext uri="{0D108BD9-81ED-4DB2-BD59-A6C34878D82A}">
                    <a16:rowId xmlns:a16="http://schemas.microsoft.com/office/drawing/2014/main" val="2679409308"/>
                  </a:ext>
                </a:extLst>
              </a:tr>
              <a:tr h="390525">
                <a:tc>
                  <a:txBody>
                    <a:bodyPr/>
                    <a:lstStyle/>
                    <a:p>
                      <a:pPr algn="just" fontAlgn="base">
                        <a:lnSpc>
                          <a:spcPts val="1650"/>
                        </a:lnSpc>
                        <a:buNone/>
                      </a:pPr>
                      <a:r>
                        <a:rPr lang="en-US" sz="1200" b="1" i="0">
                          <a:solidFill>
                            <a:srgbClr val="FFFFFF"/>
                          </a:solidFill>
                          <a:effectLst/>
                          <a:latin typeface="Aptos"/>
                        </a:rPr>
                        <a:t>Description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Justification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2">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10" name="TextBox 6">
            <a:extLst>
              <a:ext uri="{FF2B5EF4-FFF2-40B4-BE49-F238E27FC236}">
                <a16:creationId xmlns:a16="http://schemas.microsoft.com/office/drawing/2014/main" id="{7CDB39FE-A634-BC87-B763-358F60700764}"/>
              </a:ext>
            </a:extLst>
          </p:cNvPr>
          <p:cNvSpPr txBox="1"/>
          <p:nvPr/>
        </p:nvSpPr>
        <p:spPr>
          <a:xfrm>
            <a:off x="485775" y="2907390"/>
            <a:ext cx="11382375"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a:t>
            </a:r>
            <a:endParaRPr lang="en-US"/>
          </a:p>
        </p:txBody>
      </p:sp>
      <p:graphicFrame>
        <p:nvGraphicFramePr>
          <p:cNvPr id="3" name="Table 2">
            <a:extLst>
              <a:ext uri="{FF2B5EF4-FFF2-40B4-BE49-F238E27FC236}">
                <a16:creationId xmlns:a16="http://schemas.microsoft.com/office/drawing/2014/main" id="{52DA9765-E72A-3DF1-5268-C99767B42AE1}"/>
              </a:ext>
            </a:extLst>
          </p:cNvPr>
          <p:cNvGraphicFramePr>
            <a:graphicFrameLocks noGrp="1"/>
          </p:cNvGraphicFramePr>
          <p:nvPr>
            <p:extLst>
              <p:ext uri="{D42A27DB-BD31-4B8C-83A1-F6EECF244321}">
                <p14:modId xmlns:p14="http://schemas.microsoft.com/office/powerpoint/2010/main" val="2132092662"/>
              </p:ext>
            </p:extLst>
          </p:nvPr>
        </p:nvGraphicFramePr>
        <p:xfrm>
          <a:off x="491898" y="3356201"/>
          <a:ext cx="11229165" cy="2047750"/>
        </p:xfrm>
        <a:graphic>
          <a:graphicData uri="http://schemas.openxmlformats.org/drawingml/2006/table">
            <a:tbl>
              <a:tblPr bandRow="1">
                <a:tableStyleId>{5C22544A-7EE6-4342-B048-85BDC9FD1C3A}</a:tableStyleId>
              </a:tblPr>
              <a:tblGrid>
                <a:gridCol w="4211052">
                  <a:extLst>
                    <a:ext uri="{9D8B030D-6E8A-4147-A177-3AD203B41FA5}">
                      <a16:colId xmlns:a16="http://schemas.microsoft.com/office/drawing/2014/main" val="889016636"/>
                    </a:ext>
                  </a:extLst>
                </a:gridCol>
                <a:gridCol w="4622175">
                  <a:extLst>
                    <a:ext uri="{9D8B030D-6E8A-4147-A177-3AD203B41FA5}">
                      <a16:colId xmlns:a16="http://schemas.microsoft.com/office/drawing/2014/main" val="2614134491"/>
                    </a:ext>
                  </a:extLst>
                </a:gridCol>
                <a:gridCol w="2395938">
                  <a:extLst>
                    <a:ext uri="{9D8B030D-6E8A-4147-A177-3AD203B41FA5}">
                      <a16:colId xmlns:a16="http://schemas.microsoft.com/office/drawing/2014/main" val="3946014312"/>
                    </a:ext>
                  </a:extLst>
                </a:gridCol>
              </a:tblGrid>
              <a:tr h="390525">
                <a:tc gridSpan="3">
                  <a:txBody>
                    <a:bodyPr/>
                    <a:lstStyle/>
                    <a:p>
                      <a:pPr lvl="0" algn="ctr">
                        <a:lnSpc>
                          <a:spcPts val="1650"/>
                        </a:lnSpc>
                        <a:buNone/>
                      </a:pPr>
                      <a:r>
                        <a:rPr lang="en-US" sz="1200" b="1" i="0" u="none" strike="noStrike" noProof="0">
                          <a:solidFill>
                            <a:srgbClr val="FFFFFF"/>
                          </a:solidFill>
                          <a:effectLst/>
                          <a:latin typeface="Aptos"/>
                        </a:rPr>
                        <a:t>6.1.5 </a:t>
                      </a:r>
                      <a:r>
                        <a:rPr lang="en-US" sz="1200" b="1" i="0" u="none" strike="noStrike" noProof="0">
                          <a:solidFill>
                            <a:srgbClr val="FFFFFF"/>
                          </a:solidFill>
                          <a:effectLst/>
                          <a:latin typeface="Aptos"/>
                          <a:cs typeface="Arial"/>
                        </a:rPr>
                        <a:t>Project Personnel / Development Team </a:t>
                      </a:r>
                      <a:endParaRPr lang="en-US" sz="1200" b="1" i="0" u="none" strike="noStrike" noProof="0">
                        <a:solidFill>
                          <a:srgbClr val="FFFFFF"/>
                        </a:solidFill>
                        <a:effectLst/>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156082"/>
                    </a:solidFill>
                  </a:tcPr>
                </a:tc>
                <a:tc hMerge="1">
                  <a:txBody>
                    <a:bodyPr/>
                    <a:lstStyle/>
                    <a:p>
                      <a:endParaRPr lang="en-US"/>
                    </a:p>
                  </a:txBody>
                  <a:tcPr marL="68580" marR="68580">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156082"/>
                    </a:solidFill>
                  </a:tcPr>
                </a:tc>
                <a:extLst>
                  <a:ext uri="{0D108BD9-81ED-4DB2-BD59-A6C34878D82A}">
                    <a16:rowId xmlns:a16="http://schemas.microsoft.com/office/drawing/2014/main" val="2679409308"/>
                  </a:ext>
                </a:extLst>
              </a:tr>
              <a:tr h="390525">
                <a:tc>
                  <a:txBody>
                    <a:bodyPr/>
                    <a:lstStyle/>
                    <a:p>
                      <a:pPr lvl="0" algn="just">
                        <a:lnSpc>
                          <a:spcPts val="1650"/>
                        </a:lnSpc>
                        <a:buNone/>
                      </a:pPr>
                      <a:r>
                        <a:rPr lang="en-US" sz="1200" b="1" i="0" u="none" strike="noStrike" noProof="0">
                          <a:solidFill>
                            <a:srgbClr val="FFFFFF"/>
                          </a:solidFill>
                          <a:effectLst/>
                          <a:latin typeface="Aptos"/>
                          <a:cs typeface="Arial"/>
                        </a:rPr>
                        <a:t>Designation</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just">
                        <a:lnSpc>
                          <a:spcPts val="1650"/>
                        </a:lnSpc>
                        <a:buNone/>
                      </a:pPr>
                      <a:r>
                        <a:rPr lang="en-US" sz="1200" b="1" i="0" u="none" strike="noStrike" noProof="0">
                          <a:solidFill>
                            <a:srgbClr val="FFFFFF"/>
                          </a:solidFill>
                          <a:effectLst/>
                          <a:latin typeface="Aptos"/>
                          <a:cs typeface="Arial"/>
                        </a:rPr>
                        <a:t>Nationality</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Basic Salary</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2">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lnL w="12059" cap="flat" cmpd="sng" algn="ctr">
                      <a:solidFill>
                        <a:srgbClr val="FFFFFF"/>
                      </a:solidFill>
                      <a:prstDash val="solid"/>
                      <a:round/>
                      <a:headEnd type="none" w="med" len="med"/>
                      <a:tailEnd type="none" w="med" len="med"/>
                    </a:lnL>
                    <a:lnT w="12059" cap="flat" cmpd="sng" algn="ctr">
                      <a:solidFill>
                        <a:srgbClr val="FFFFFF"/>
                      </a:solidFill>
                      <a:prstDash val="solid"/>
                      <a:round/>
                      <a:headEnd type="none" w="med" len="med"/>
                      <a:tailEnd type="none" w="med" len="med"/>
                    </a:lnT>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5" name="TextBox 6">
            <a:extLst>
              <a:ext uri="{FF2B5EF4-FFF2-40B4-BE49-F238E27FC236}">
                <a16:creationId xmlns:a16="http://schemas.microsoft.com/office/drawing/2014/main" id="{A034A8A8-6C12-F88D-A5F9-6B8D3B298A4A}"/>
              </a:ext>
            </a:extLst>
          </p:cNvPr>
          <p:cNvSpPr txBox="1"/>
          <p:nvPr/>
        </p:nvSpPr>
        <p:spPr>
          <a:xfrm>
            <a:off x="491218" y="5389333"/>
            <a:ext cx="11382375" cy="1015663"/>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eaLnBrk="0" fontAlgn="base" hangingPunct="0">
              <a:spcBef>
                <a:spcPct val="0"/>
              </a:spcBef>
              <a:spcAft>
                <a:spcPct val="0"/>
              </a:spcAft>
              <a:buFont typeface="Arial" panose="020B0604020202020204" pitchFamily="34" charset="0"/>
              <a:buChar char="•"/>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a:t>
            </a:r>
            <a:endParaRPr lang="en-US" altLang="ja-JP" sz="1200" b="0" i="0" u="none" strike="noStrike" cap="none" normalizeH="0" baseline="0">
              <a:ln>
                <a:noFill/>
              </a:ln>
              <a:effectLst/>
              <a:latin typeface="Aptos"/>
              <a:ea typeface="SimSun"/>
              <a:cs typeface="Times New Roman"/>
            </a:endParaRPr>
          </a:p>
          <a:p>
            <a:pPr marL="171450" indent="-171450">
              <a:spcBef>
                <a:spcPct val="0"/>
              </a:spcBef>
              <a:spcAft>
                <a:spcPct val="0"/>
              </a:spcAft>
              <a:buFont typeface="Arial" panose="020B0604020202020204" pitchFamily="34" charset="0"/>
              <a:buChar char="•"/>
            </a:pPr>
            <a:r>
              <a:rPr lang="en-US" sz="1200">
                <a:latin typeface="Aptos"/>
                <a:ea typeface="SimSun"/>
                <a:cs typeface="Times New Roman"/>
              </a:rPr>
              <a:t>Please provide manpower cost </a:t>
            </a:r>
            <a:r>
              <a:rPr lang="en-US" sz="1200" b="1">
                <a:latin typeface="Aptos"/>
                <a:ea typeface="SimSun"/>
                <a:cs typeface="Times New Roman"/>
              </a:rPr>
              <a:t>aligned with the development team you have declared as per section 4.3 before this section.</a:t>
            </a:r>
          </a:p>
          <a:p>
            <a:pPr marL="171450" indent="-171450">
              <a:spcBef>
                <a:spcPct val="0"/>
              </a:spcBef>
              <a:spcAft>
                <a:spcPct val="0"/>
              </a:spcAft>
              <a:buFont typeface="Arial" panose="020B0604020202020204" pitchFamily="34" charset="0"/>
              <a:buChar char="•"/>
            </a:pPr>
            <a:r>
              <a:rPr lang="en-US" sz="1200">
                <a:latin typeface="Aptos"/>
                <a:ea typeface="+mn-lt"/>
                <a:cs typeface="+mn-lt"/>
              </a:rPr>
              <a:t>Note: Salary cost refers to BASIC SALARY only. Salary limited to digitally skilled professionals directly related to the Solution development, design and project management (Eg: software engineer, data scientist, information analyst, IT project manager, Chief Technology Officer and subject matter expert) and shall exclude TSP’s directors, shareholders, C-Level Officers (excluding Chief Technology Officer), finance, Human Resources, administration and non-tech personnel.  </a:t>
            </a:r>
            <a:endParaRPr lang="en-US" sz="1200">
              <a:latin typeface="Aptos"/>
            </a:endParaRPr>
          </a:p>
        </p:txBody>
      </p:sp>
      <p:sp>
        <p:nvSpPr>
          <p:cNvPr id="8" name="TextBox 6">
            <a:extLst>
              <a:ext uri="{FF2B5EF4-FFF2-40B4-BE49-F238E27FC236}">
                <a16:creationId xmlns:a16="http://schemas.microsoft.com/office/drawing/2014/main" id="{AC8278F6-60A8-F596-CB85-328C4C7E8EFB}"/>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947077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65731F0-5662-66F7-8C56-9F8FB7AEB0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9E820F-7DCA-43A2-13AE-6777CF7FAE9A}"/>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6.1 Solution Cost Breakdown (4/4)</a:t>
            </a:r>
            <a:endParaRPr lang="en-US" b="1"/>
          </a:p>
        </p:txBody>
      </p:sp>
      <p:sp>
        <p:nvSpPr>
          <p:cNvPr id="4" name="Slide Number Placeholder 3">
            <a:extLst>
              <a:ext uri="{FF2B5EF4-FFF2-40B4-BE49-F238E27FC236}">
                <a16:creationId xmlns:a16="http://schemas.microsoft.com/office/drawing/2014/main" id="{25FF50E7-5A0E-FC9B-41CF-73F82C09FD95}"/>
              </a:ext>
            </a:extLst>
          </p:cNvPr>
          <p:cNvSpPr>
            <a:spLocks noGrp="1"/>
          </p:cNvSpPr>
          <p:nvPr>
            <p:ph type="sldNum" sz="quarter" idx="12"/>
          </p:nvPr>
        </p:nvSpPr>
        <p:spPr/>
        <p:txBody>
          <a:bodyPr/>
          <a:lstStyle/>
          <a:p>
            <a:fld id="{AF3AB783-08A3-C047-8A9E-D72AFDBF4A9F}" type="slidenum">
              <a:rPr lang="en-US" smtClean="0"/>
              <a:pPr/>
              <a:t>36</a:t>
            </a:fld>
            <a:endParaRPr lang="en-US"/>
          </a:p>
        </p:txBody>
      </p:sp>
      <p:graphicFrame>
        <p:nvGraphicFramePr>
          <p:cNvPr id="7" name="Table 6">
            <a:extLst>
              <a:ext uri="{FF2B5EF4-FFF2-40B4-BE49-F238E27FC236}">
                <a16:creationId xmlns:a16="http://schemas.microsoft.com/office/drawing/2014/main" id="{07BFBD9C-E3F2-2C9A-B831-8B1EF6609F02}"/>
              </a:ext>
            </a:extLst>
          </p:cNvPr>
          <p:cNvGraphicFramePr>
            <a:graphicFrameLocks noGrp="1"/>
          </p:cNvGraphicFramePr>
          <p:nvPr>
            <p:extLst>
              <p:ext uri="{D42A27DB-BD31-4B8C-83A1-F6EECF244321}">
                <p14:modId xmlns:p14="http://schemas.microsoft.com/office/powerpoint/2010/main" val="899727870"/>
              </p:ext>
            </p:extLst>
          </p:nvPr>
        </p:nvGraphicFramePr>
        <p:xfrm>
          <a:off x="486455" y="874258"/>
          <a:ext cx="11232981" cy="2047750"/>
        </p:xfrm>
        <a:graphic>
          <a:graphicData uri="http://schemas.openxmlformats.org/drawingml/2006/table">
            <a:tbl>
              <a:tblPr bandRow="1">
                <a:tableStyleId>{5C22544A-7EE6-4342-B048-85BDC9FD1C3A}</a:tableStyleId>
              </a:tblPr>
              <a:tblGrid>
                <a:gridCol w="4191000">
                  <a:extLst>
                    <a:ext uri="{9D8B030D-6E8A-4147-A177-3AD203B41FA5}">
                      <a16:colId xmlns:a16="http://schemas.microsoft.com/office/drawing/2014/main" val="889016636"/>
                    </a:ext>
                  </a:extLst>
                </a:gridCol>
                <a:gridCol w="4662236">
                  <a:extLst>
                    <a:ext uri="{9D8B030D-6E8A-4147-A177-3AD203B41FA5}">
                      <a16:colId xmlns:a16="http://schemas.microsoft.com/office/drawing/2014/main" val="1300866491"/>
                    </a:ext>
                  </a:extLst>
                </a:gridCol>
                <a:gridCol w="2379745">
                  <a:extLst>
                    <a:ext uri="{9D8B030D-6E8A-4147-A177-3AD203B41FA5}">
                      <a16:colId xmlns:a16="http://schemas.microsoft.com/office/drawing/2014/main" val="3946014312"/>
                    </a:ext>
                  </a:extLst>
                </a:gridCol>
              </a:tblGrid>
              <a:tr h="390525">
                <a:tc gridSpan="3">
                  <a:txBody>
                    <a:bodyPr/>
                    <a:lstStyle/>
                    <a:p>
                      <a:pPr lvl="0" algn="ctr">
                        <a:lnSpc>
                          <a:spcPts val="1650"/>
                        </a:lnSpc>
                        <a:buNone/>
                      </a:pPr>
                      <a:r>
                        <a:rPr lang="en-US" sz="1200" b="1" i="0" u="none" strike="noStrike" noProof="0">
                          <a:solidFill>
                            <a:srgbClr val="FFFFFF"/>
                          </a:solidFill>
                          <a:effectLst/>
                          <a:latin typeface="Aptos"/>
                        </a:rPr>
                        <a:t>6.1.6 </a:t>
                      </a:r>
                      <a:r>
                        <a:rPr lang="en-US" sz="1200" b="1" i="0" u="none" strike="noStrike" noProof="0">
                          <a:solidFill>
                            <a:srgbClr val="FFFFFF"/>
                          </a:solidFill>
                          <a:effectLst/>
                          <a:latin typeface="Aptos"/>
                          <a:cs typeface="Arial"/>
                        </a:rPr>
                        <a:t>Others (if any) </a:t>
                      </a:r>
                      <a:endParaRPr lang="en-US" b="1">
                        <a:latin typeface="Aptos"/>
                        <a:cs typeface="Arial"/>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156082"/>
                    </a:solidFill>
                  </a:tcPr>
                </a:tc>
                <a:tc hMerge="1">
                  <a:txBody>
                    <a:bodyPr/>
                    <a:lstStyle/>
                    <a:p>
                      <a:endParaRPr lang="en-US"/>
                    </a:p>
                  </a:txBody>
                  <a:tcPr marL="68580" marR="68580">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156082"/>
                    </a:solidFill>
                  </a:tcPr>
                </a:tc>
                <a:extLst>
                  <a:ext uri="{0D108BD9-81ED-4DB2-BD59-A6C34878D82A}">
                    <a16:rowId xmlns:a16="http://schemas.microsoft.com/office/drawing/2014/main" val="2679409308"/>
                  </a:ext>
                </a:extLst>
              </a:tr>
              <a:tr h="390525">
                <a:tc>
                  <a:txBody>
                    <a:bodyPr/>
                    <a:lstStyle/>
                    <a:p>
                      <a:pPr algn="just" fontAlgn="base">
                        <a:lnSpc>
                          <a:spcPts val="1650"/>
                        </a:lnSpc>
                        <a:buNone/>
                      </a:pPr>
                      <a:r>
                        <a:rPr lang="en-US" sz="1200" b="1" i="0">
                          <a:solidFill>
                            <a:srgbClr val="FFFFFF"/>
                          </a:solidFill>
                          <a:effectLst/>
                          <a:latin typeface="Aptos"/>
                        </a:rPr>
                        <a:t>Description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Justification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239616742"/>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64569080"/>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980538137"/>
                  </a:ext>
                </a:extLst>
              </a:tr>
              <a:tr h="314325">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117694697"/>
                  </a:ext>
                </a:extLst>
              </a:tr>
              <a:tr h="314325">
                <a:tc gridSpan="2">
                  <a:txBody>
                    <a:bodyPr/>
                    <a:lstStyle/>
                    <a:p>
                      <a:pPr algn="just" fontAlgn="base">
                        <a:lnSpc>
                          <a:spcPts val="1650"/>
                        </a:lnSpc>
                        <a:buNone/>
                      </a:pPr>
                      <a:r>
                        <a:rPr lang="en-US" sz="1200" b="1" i="0">
                          <a:solidFill>
                            <a:srgbClr val="FFFFFF"/>
                          </a:solidFill>
                          <a:effectLst/>
                          <a:latin typeface="Aptos"/>
                        </a:rPr>
                        <a:t>Sub-total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685969086"/>
                  </a:ext>
                </a:extLst>
              </a:tr>
            </a:tbl>
          </a:graphicData>
        </a:graphic>
      </p:graphicFrame>
      <p:sp>
        <p:nvSpPr>
          <p:cNvPr id="10" name="TextBox 6">
            <a:extLst>
              <a:ext uri="{FF2B5EF4-FFF2-40B4-BE49-F238E27FC236}">
                <a16:creationId xmlns:a16="http://schemas.microsoft.com/office/drawing/2014/main" id="{BF31D76B-EC51-438C-C102-70FACC4C70A9}"/>
              </a:ext>
            </a:extLst>
          </p:cNvPr>
          <p:cNvSpPr txBox="1"/>
          <p:nvPr/>
        </p:nvSpPr>
        <p:spPr>
          <a:xfrm>
            <a:off x="485775" y="2907390"/>
            <a:ext cx="11382375"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a:t>
            </a:r>
            <a:endParaRPr lang="en-US"/>
          </a:p>
        </p:txBody>
      </p:sp>
      <p:sp>
        <p:nvSpPr>
          <p:cNvPr id="5" name="TextBox 6">
            <a:extLst>
              <a:ext uri="{FF2B5EF4-FFF2-40B4-BE49-F238E27FC236}">
                <a16:creationId xmlns:a16="http://schemas.microsoft.com/office/drawing/2014/main" id="{555358E8-8D90-E75D-F01A-FA75737CCB14}"/>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38063217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2FC34-F0B8-9653-94C4-B742C036DF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3A5087-EE18-9296-52DD-F7804B97BBF9}"/>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6.2 Solution Cost Summary</a:t>
            </a:r>
          </a:p>
        </p:txBody>
      </p:sp>
      <p:sp>
        <p:nvSpPr>
          <p:cNvPr id="4" name="Slide Number Placeholder 3">
            <a:extLst>
              <a:ext uri="{FF2B5EF4-FFF2-40B4-BE49-F238E27FC236}">
                <a16:creationId xmlns:a16="http://schemas.microsoft.com/office/drawing/2014/main" id="{AFFE53A0-1FFC-01FF-1282-7F3CE70CBDDD}"/>
              </a:ext>
            </a:extLst>
          </p:cNvPr>
          <p:cNvSpPr>
            <a:spLocks noGrp="1"/>
          </p:cNvSpPr>
          <p:nvPr>
            <p:ph type="sldNum" sz="quarter" idx="12"/>
          </p:nvPr>
        </p:nvSpPr>
        <p:spPr/>
        <p:txBody>
          <a:bodyPr/>
          <a:lstStyle/>
          <a:p>
            <a:fld id="{AF3AB783-08A3-C047-8A9E-D72AFDBF4A9F}" type="slidenum">
              <a:rPr lang="en-US" smtClean="0"/>
              <a:pPr/>
              <a:t>37</a:t>
            </a:fld>
            <a:endParaRPr lang="en-US"/>
          </a:p>
        </p:txBody>
      </p:sp>
      <p:sp>
        <p:nvSpPr>
          <p:cNvPr id="10" name="TextBox 6">
            <a:extLst>
              <a:ext uri="{FF2B5EF4-FFF2-40B4-BE49-F238E27FC236}">
                <a16:creationId xmlns:a16="http://schemas.microsoft.com/office/drawing/2014/main" id="{9A1524F1-2EC4-58ED-49CE-6642F5FF1914}"/>
              </a:ext>
            </a:extLst>
          </p:cNvPr>
          <p:cNvSpPr txBox="1"/>
          <p:nvPr/>
        </p:nvSpPr>
        <p:spPr>
          <a:xfrm>
            <a:off x="404132" y="5988047"/>
            <a:ext cx="11382375" cy="461665"/>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ct val="0"/>
              </a:spcBef>
              <a:spcAft>
                <a:spcPct val="0"/>
              </a:spcAft>
            </a:pPr>
            <a:r>
              <a:rPr kumimoji="0" lang="en-US" altLang="ja-JP" sz="1200" b="0" i="0" u="none" strike="noStrike" cap="none" normalizeH="0" baseline="0">
                <a:ln>
                  <a:noFill/>
                </a:ln>
                <a:effectLst/>
                <a:latin typeface="Aptos"/>
                <a:ea typeface="SimSun"/>
                <a:cs typeface="Times New Roman"/>
              </a:rPr>
              <a:t>Please insert </a:t>
            </a:r>
            <a:r>
              <a:rPr lang="en-US" altLang="ja-JP" sz="1200">
                <a:latin typeface="Aptos"/>
                <a:ea typeface="SimSun"/>
                <a:cs typeface="Times New Roman"/>
              </a:rPr>
              <a:t>a </a:t>
            </a:r>
            <a:r>
              <a:rPr kumimoji="0" lang="en-US" altLang="ja-JP" sz="1200" b="0" i="0" u="none" strike="noStrike" cap="none" normalizeH="0" baseline="0">
                <a:ln>
                  <a:noFill/>
                </a:ln>
                <a:effectLst/>
                <a:latin typeface="Aptos"/>
                <a:ea typeface="SimSun"/>
                <a:cs typeface="Times New Roman"/>
              </a:rPr>
              <a:t>row to add </a:t>
            </a:r>
            <a:r>
              <a:rPr lang="en-US" altLang="ja-JP" sz="1200">
                <a:latin typeface="Aptos"/>
                <a:ea typeface="SimSun"/>
                <a:cs typeface="Times New Roman"/>
              </a:rPr>
              <a:t>an </a:t>
            </a:r>
            <a:r>
              <a:rPr kumimoji="0" lang="en-US" altLang="ja-JP" sz="1200" b="0" i="0" u="none" strike="noStrike" cap="none" normalizeH="0" baseline="0">
                <a:ln>
                  <a:noFill/>
                </a:ln>
                <a:effectLst/>
                <a:latin typeface="Aptos"/>
                <a:ea typeface="SimSun"/>
                <a:cs typeface="Times New Roman"/>
              </a:rPr>
              <a:t>entry if applicable.</a:t>
            </a:r>
          </a:p>
          <a:p>
            <a:pPr>
              <a:spcBef>
                <a:spcPct val="0"/>
              </a:spcBef>
              <a:spcAft>
                <a:spcPct val="0"/>
              </a:spcAft>
            </a:pPr>
            <a:r>
              <a:rPr lang="en-US" sz="1200">
                <a:ea typeface="+mn-lt"/>
                <a:cs typeface="+mn-lt"/>
              </a:rPr>
              <a:t>Note: Contribution in kind to be quantified in monetary terms </a:t>
            </a:r>
            <a:endParaRPr lang="en-US"/>
          </a:p>
        </p:txBody>
      </p:sp>
      <p:graphicFrame>
        <p:nvGraphicFramePr>
          <p:cNvPr id="5" name="Table 4">
            <a:extLst>
              <a:ext uri="{FF2B5EF4-FFF2-40B4-BE49-F238E27FC236}">
                <a16:creationId xmlns:a16="http://schemas.microsoft.com/office/drawing/2014/main" id="{6B42B74E-46E8-6D35-265E-2F12060B6D64}"/>
              </a:ext>
            </a:extLst>
          </p:cNvPr>
          <p:cNvGraphicFramePr>
            <a:graphicFrameLocks noGrp="1"/>
          </p:cNvGraphicFramePr>
          <p:nvPr/>
        </p:nvGraphicFramePr>
        <p:xfrm>
          <a:off x="403451" y="1148139"/>
          <a:ext cx="11325241" cy="2607056"/>
        </p:xfrm>
        <a:graphic>
          <a:graphicData uri="http://schemas.openxmlformats.org/drawingml/2006/table">
            <a:tbl>
              <a:tblPr bandRow="1">
                <a:tableStyleId>{5C22544A-7EE6-4342-B048-85BDC9FD1C3A}</a:tableStyleId>
              </a:tblPr>
              <a:tblGrid>
                <a:gridCol w="9214109">
                  <a:extLst>
                    <a:ext uri="{9D8B030D-6E8A-4147-A177-3AD203B41FA5}">
                      <a16:colId xmlns:a16="http://schemas.microsoft.com/office/drawing/2014/main" val="4093975651"/>
                    </a:ext>
                  </a:extLst>
                </a:gridCol>
                <a:gridCol w="2111132">
                  <a:extLst>
                    <a:ext uri="{9D8B030D-6E8A-4147-A177-3AD203B41FA5}">
                      <a16:colId xmlns:a16="http://schemas.microsoft.com/office/drawing/2014/main" val="1228729295"/>
                    </a:ext>
                  </a:extLst>
                </a:gridCol>
              </a:tblGrid>
              <a:tr h="238125">
                <a:tc>
                  <a:txBody>
                    <a:bodyPr/>
                    <a:lstStyle/>
                    <a:p>
                      <a:pPr algn="l" fontAlgn="base">
                        <a:lnSpc>
                          <a:spcPts val="1650"/>
                        </a:lnSpc>
                        <a:buNone/>
                      </a:pPr>
                      <a:r>
                        <a:rPr lang="en-US" sz="1200" b="1" i="0">
                          <a:solidFill>
                            <a:srgbClr val="FFFFFF"/>
                          </a:solidFill>
                          <a:effectLst/>
                          <a:latin typeface="Aptos"/>
                        </a:rPr>
                        <a:t>Description</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200" b="1" i="0">
                          <a:solidFill>
                            <a:srgbClr val="FFFFFF"/>
                          </a:solidFill>
                          <a:effectLst/>
                          <a:latin typeface="Aptos"/>
                        </a:rPr>
                        <a:t>Total</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algn="just" fontAlgn="base">
                        <a:lnSpc>
                          <a:spcPts val="1650"/>
                        </a:lnSpc>
                        <a:buNone/>
                      </a:pPr>
                      <a:r>
                        <a:rPr lang="en-US" sz="1200" b="1" i="0">
                          <a:solidFill>
                            <a:srgbClr val="FFFFFF"/>
                          </a:solidFill>
                          <a:effectLst/>
                          <a:latin typeface="Aptos"/>
                        </a:rPr>
                        <a:t>Cost of IT Hardware and or IT equipment  (if any) </a:t>
                      </a:r>
                      <a:r>
                        <a:rPr lang="en-MY" sz="1200" b="1" i="0">
                          <a:solidFill>
                            <a:srgbClr val="FFFFFF"/>
                          </a:solidFill>
                          <a:effectLst/>
                          <a:latin typeface="Aptos"/>
                        </a:rPr>
                        <a:t>  </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698199246"/>
                  </a:ext>
                </a:extLst>
              </a:tr>
              <a:tr h="504825">
                <a:tc>
                  <a:txBody>
                    <a:bodyPr/>
                    <a:lstStyle/>
                    <a:p>
                      <a:pPr algn="just" fontAlgn="base">
                        <a:lnSpc>
                          <a:spcPts val="1650"/>
                        </a:lnSpc>
                        <a:buNone/>
                      </a:pPr>
                      <a:r>
                        <a:rPr lang="en-US" sz="1200" b="1" i="0">
                          <a:solidFill>
                            <a:srgbClr val="FFFFFF"/>
                          </a:solidFill>
                          <a:effectLst/>
                          <a:latin typeface="Aptos"/>
                        </a:rPr>
                        <a:t>Cost of Software, </a:t>
                      </a:r>
                      <a:r>
                        <a:rPr lang="en-MY" sz="1200" b="1" i="0">
                          <a:solidFill>
                            <a:srgbClr val="FFFFFF"/>
                          </a:solidFill>
                          <a:effectLst/>
                          <a:latin typeface="Aptos"/>
                        </a:rPr>
                        <a:t>License fee / Subscription fee for servers, cloud services and networking associated with the development of the Solution  </a:t>
                      </a:r>
                      <a:r>
                        <a:rPr lang="en-US" sz="1200" b="1" i="0">
                          <a:solidFill>
                            <a:srgbClr val="FFFFFF"/>
                          </a:solidFill>
                          <a:effectLst/>
                          <a:latin typeface="Aptos"/>
                        </a:rPr>
                        <a:t>(if any) </a:t>
                      </a:r>
                      <a:r>
                        <a:rPr lang="en-MY" sz="1200" b="1" i="0">
                          <a:solidFill>
                            <a:srgbClr val="FFFFFF"/>
                          </a:solidFill>
                          <a:effectLst/>
                          <a:latin typeface="Aptos"/>
                        </a:rPr>
                        <a:t> </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2573975777"/>
                  </a:ext>
                </a:extLst>
              </a:tr>
              <a:tr h="238125">
                <a:tc>
                  <a:txBody>
                    <a:bodyPr/>
                    <a:lstStyle/>
                    <a:p>
                      <a:pPr algn="just" fontAlgn="base">
                        <a:lnSpc>
                          <a:spcPts val="1650"/>
                        </a:lnSpc>
                        <a:buNone/>
                      </a:pPr>
                      <a:r>
                        <a:rPr lang="en-US" sz="1200" b="1" i="0">
                          <a:solidFill>
                            <a:srgbClr val="FFFFFF"/>
                          </a:solidFill>
                          <a:effectLst/>
                          <a:latin typeface="Aptos"/>
                        </a:rPr>
                        <a:t>Testing and certification costs associated in the development of the project (if any) </a:t>
                      </a:r>
                      <a:r>
                        <a:rPr lang="en-MY" sz="1200" b="1" i="0">
                          <a:solidFill>
                            <a:srgbClr val="FFFFFF"/>
                          </a:solidFill>
                          <a:effectLst/>
                          <a:latin typeface="Aptos"/>
                        </a:rPr>
                        <a:t> </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763523389"/>
                  </a:ext>
                </a:extLst>
              </a:tr>
              <a:tr h="238125">
                <a:tc>
                  <a:txBody>
                    <a:bodyPr/>
                    <a:lstStyle/>
                    <a:p>
                      <a:pPr algn="just" fontAlgn="base">
                        <a:lnSpc>
                          <a:spcPts val="1650"/>
                        </a:lnSpc>
                        <a:buNone/>
                      </a:pPr>
                      <a:r>
                        <a:rPr lang="en-US" sz="1200" b="1" i="0">
                          <a:solidFill>
                            <a:srgbClr val="FFFFFF"/>
                          </a:solidFill>
                          <a:effectLst/>
                          <a:latin typeface="Aptos"/>
                        </a:rPr>
                        <a:t>Cost of setup/installation</a:t>
                      </a:r>
                      <a:r>
                        <a:rPr lang="en-MY" sz="1200" b="1" i="0">
                          <a:solidFill>
                            <a:srgbClr val="FFFFFF"/>
                          </a:solidFill>
                          <a:effectLst/>
                          <a:latin typeface="Aptos"/>
                        </a:rPr>
                        <a:t> details (if any)</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23935146"/>
                  </a:ext>
                </a:extLst>
              </a:tr>
              <a:tr h="238125">
                <a:tc>
                  <a:txBody>
                    <a:bodyPr/>
                    <a:lstStyle/>
                    <a:p>
                      <a:pPr algn="just" fontAlgn="base">
                        <a:lnSpc>
                          <a:spcPts val="1650"/>
                        </a:lnSpc>
                        <a:buNone/>
                      </a:pPr>
                      <a:r>
                        <a:rPr lang="fi-FI" sz="1200" b="1" i="0">
                          <a:solidFill>
                            <a:srgbClr val="FFFFFF"/>
                          </a:solidFill>
                          <a:effectLst/>
                          <a:latin typeface="Aptos"/>
                        </a:rPr>
                        <a:t>Project Personnel Salaries</a:t>
                      </a:r>
                      <a:r>
                        <a:rPr lang="en-MY" sz="1200" b="1" i="0">
                          <a:solidFill>
                            <a:srgbClr val="FFFFFF"/>
                          </a:solidFill>
                          <a:effectLst/>
                          <a:latin typeface="Aptos"/>
                        </a:rPr>
                        <a:t> details (if any)</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34323657"/>
                  </a:ext>
                </a:extLst>
              </a:tr>
              <a:tr h="238125">
                <a:tc>
                  <a:txBody>
                    <a:bodyPr/>
                    <a:lstStyle/>
                    <a:p>
                      <a:pPr algn="just" fontAlgn="base">
                        <a:lnSpc>
                          <a:spcPts val="1650"/>
                        </a:lnSpc>
                        <a:buNone/>
                      </a:pPr>
                      <a:r>
                        <a:rPr lang="en-US" sz="1200" b="1" i="0">
                          <a:solidFill>
                            <a:srgbClr val="FFFFFF"/>
                          </a:solidFill>
                          <a:effectLst/>
                          <a:latin typeface="Aptos"/>
                        </a:rPr>
                        <a:t>Others (if any)</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3123144751"/>
                  </a:ext>
                </a:extLst>
              </a:tr>
              <a:tr h="238125">
                <a:tc>
                  <a:txBody>
                    <a:bodyPr/>
                    <a:lstStyle/>
                    <a:p>
                      <a:pPr algn="just" fontAlgn="base">
                        <a:lnSpc>
                          <a:spcPts val="1950"/>
                        </a:lnSpc>
                        <a:buNone/>
                      </a:pPr>
                      <a:r>
                        <a:rPr lang="en-US" sz="1200" b="1" i="0">
                          <a:solidFill>
                            <a:srgbClr val="FFFFFF"/>
                          </a:solidFill>
                          <a:effectLst/>
                          <a:latin typeface="Aptos"/>
                        </a:rPr>
                        <a:t>Total Solution Development Cost</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950"/>
                        </a:lnSpc>
                        <a:buNone/>
                      </a:pPr>
                      <a:endParaRPr lang="en-MY" sz="1200"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3030470242"/>
                  </a:ext>
                </a:extLst>
              </a:tr>
            </a:tbl>
          </a:graphicData>
        </a:graphic>
      </p:graphicFrame>
      <p:graphicFrame>
        <p:nvGraphicFramePr>
          <p:cNvPr id="8" name="Table 7">
            <a:extLst>
              <a:ext uri="{FF2B5EF4-FFF2-40B4-BE49-F238E27FC236}">
                <a16:creationId xmlns:a16="http://schemas.microsoft.com/office/drawing/2014/main" id="{323EE737-C080-E542-4E5C-C119F9F140F7}"/>
              </a:ext>
            </a:extLst>
          </p:cNvPr>
          <p:cNvGraphicFramePr>
            <a:graphicFrameLocks noGrp="1"/>
          </p:cNvGraphicFramePr>
          <p:nvPr/>
        </p:nvGraphicFramePr>
        <p:xfrm>
          <a:off x="404132" y="4485005"/>
          <a:ext cx="11334777" cy="1562229"/>
        </p:xfrm>
        <a:graphic>
          <a:graphicData uri="http://schemas.openxmlformats.org/drawingml/2006/table">
            <a:tbl>
              <a:tblPr bandRow="1">
                <a:tableStyleId>{5C22544A-7EE6-4342-B048-85BDC9FD1C3A}</a:tableStyleId>
              </a:tblPr>
              <a:tblGrid>
                <a:gridCol w="3608411">
                  <a:extLst>
                    <a:ext uri="{9D8B030D-6E8A-4147-A177-3AD203B41FA5}">
                      <a16:colId xmlns:a16="http://schemas.microsoft.com/office/drawing/2014/main" val="705564169"/>
                    </a:ext>
                  </a:extLst>
                </a:gridCol>
                <a:gridCol w="2474933">
                  <a:extLst>
                    <a:ext uri="{9D8B030D-6E8A-4147-A177-3AD203B41FA5}">
                      <a16:colId xmlns:a16="http://schemas.microsoft.com/office/drawing/2014/main" val="3517686220"/>
                    </a:ext>
                  </a:extLst>
                </a:gridCol>
                <a:gridCol w="3140461">
                  <a:extLst>
                    <a:ext uri="{9D8B030D-6E8A-4147-A177-3AD203B41FA5}">
                      <a16:colId xmlns:a16="http://schemas.microsoft.com/office/drawing/2014/main" val="4067719683"/>
                    </a:ext>
                  </a:extLst>
                </a:gridCol>
                <a:gridCol w="2110972">
                  <a:extLst>
                    <a:ext uri="{9D8B030D-6E8A-4147-A177-3AD203B41FA5}">
                      <a16:colId xmlns:a16="http://schemas.microsoft.com/office/drawing/2014/main" val="2796943175"/>
                    </a:ext>
                  </a:extLst>
                </a:gridCol>
              </a:tblGrid>
              <a:tr h="228600">
                <a:tc>
                  <a:txBody>
                    <a:bodyPr/>
                    <a:lstStyle/>
                    <a:p>
                      <a:pPr algn="l" fontAlgn="base">
                        <a:lnSpc>
                          <a:spcPts val="1650"/>
                        </a:lnSpc>
                        <a:buNone/>
                      </a:pPr>
                      <a:r>
                        <a:rPr lang="en-US" sz="1200" b="1" i="0">
                          <a:solidFill>
                            <a:srgbClr val="FFFFFF"/>
                          </a:solidFill>
                          <a:effectLst/>
                          <a:latin typeface="Aptos"/>
                        </a:rPr>
                        <a:t>Name /Description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US" sz="1200" b="1" i="0">
                          <a:solidFill>
                            <a:srgbClr val="FFFFFF"/>
                          </a:solidFill>
                          <a:effectLst/>
                          <a:latin typeface="Aptos"/>
                        </a:rPr>
                        <a:t>Type</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US" sz="1200" b="1" i="0">
                          <a:solidFill>
                            <a:srgbClr val="FFFFFF"/>
                          </a:solidFill>
                          <a:effectLst/>
                          <a:latin typeface="Aptos"/>
                        </a:rPr>
                        <a:t>Justification</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l" fontAlgn="base">
                        <a:lnSpc>
                          <a:spcPts val="1650"/>
                        </a:lnSpc>
                        <a:buNone/>
                      </a:pPr>
                      <a:r>
                        <a:rPr lang="en-US" sz="1200" b="1" i="0">
                          <a:solidFill>
                            <a:srgbClr val="FFFFFF"/>
                          </a:solidFill>
                          <a:effectLst/>
                          <a:latin typeface="Aptos"/>
                        </a:rPr>
                        <a:t>Amount (RM)</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2734410414"/>
                  </a:ext>
                </a:extLst>
              </a:tr>
              <a:tr h="228600">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2986477276"/>
                  </a:ext>
                </a:extLst>
              </a:tr>
              <a:tr h="228600">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145454569"/>
                  </a:ext>
                </a:extLst>
              </a:tr>
              <a:tr h="228600">
                <a:tc>
                  <a:txBody>
                    <a:bodyPr/>
                    <a:lstStyle/>
                    <a:p>
                      <a:pPr algn="just" fontAlgn="base">
                        <a:lnSpc>
                          <a:spcPts val="1650"/>
                        </a:lnSpc>
                        <a:buNone/>
                      </a:pP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CCD2D8"/>
                    </a:solidFill>
                  </a:tcPr>
                </a:tc>
                <a:extLst>
                  <a:ext uri="{0D108BD9-81ED-4DB2-BD59-A6C34878D82A}">
                    <a16:rowId xmlns:a16="http://schemas.microsoft.com/office/drawing/2014/main" val="744589465"/>
                  </a:ext>
                </a:extLst>
              </a:tr>
              <a:tr h="228600">
                <a:tc gridSpan="3">
                  <a:txBody>
                    <a:bodyPr/>
                    <a:lstStyle/>
                    <a:p>
                      <a:pPr algn="just" fontAlgn="base">
                        <a:lnSpc>
                          <a:spcPts val="1650"/>
                        </a:lnSpc>
                        <a:buNone/>
                      </a:pPr>
                      <a:r>
                        <a:rPr lang="en-US" sz="1200" b="1" i="0">
                          <a:solidFill>
                            <a:srgbClr val="FFFFFF"/>
                          </a:solidFill>
                          <a:effectLst/>
                          <a:latin typeface="Aptos"/>
                        </a:rPr>
                        <a:t>Total</a:t>
                      </a:r>
                      <a:endParaRPr lang="en-MY"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a:txBody>
                    <a:bodyPr/>
                    <a:lstStyle/>
                    <a:p>
                      <a:pPr algn="just" fontAlgn="base">
                        <a:lnSpc>
                          <a:spcPts val="1650"/>
                        </a:lnSpc>
                        <a:buNone/>
                      </a:pPr>
                      <a:endParaRPr lang="en-MY" b="0" i="0">
                        <a:solidFill>
                          <a:srgbClr val="000000"/>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E7EAED"/>
                    </a:solidFill>
                  </a:tcPr>
                </a:tc>
                <a:extLst>
                  <a:ext uri="{0D108BD9-81ED-4DB2-BD59-A6C34878D82A}">
                    <a16:rowId xmlns:a16="http://schemas.microsoft.com/office/drawing/2014/main" val="3561086127"/>
                  </a:ext>
                </a:extLst>
              </a:tr>
            </a:tbl>
          </a:graphicData>
        </a:graphic>
      </p:graphicFrame>
      <p:sp>
        <p:nvSpPr>
          <p:cNvPr id="14" name="TextBox 8">
            <a:extLst>
              <a:ext uri="{FF2B5EF4-FFF2-40B4-BE49-F238E27FC236}">
                <a16:creationId xmlns:a16="http://schemas.microsoft.com/office/drawing/2014/main" id="{52F66643-44DB-E5CB-F1B4-6D555410C3D2}"/>
              </a:ext>
            </a:extLst>
          </p:cNvPr>
          <p:cNvSpPr txBox="1"/>
          <p:nvPr/>
        </p:nvSpPr>
        <p:spPr>
          <a:xfrm>
            <a:off x="401030" y="4207011"/>
            <a:ext cx="10945467"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ja-JP" sz="1200" b="1" i="0" u="none" strike="noStrike" cap="none" normalizeH="0" baseline="0">
                <a:ln>
                  <a:noFill/>
                </a:ln>
                <a:solidFill>
                  <a:schemeClr val="tx1"/>
                </a:solidFill>
                <a:effectLst/>
                <a:latin typeface="Aptos" panose="020B0004020202020204" pitchFamily="34" charset="0"/>
                <a:ea typeface="SimSun" panose="02010600030101010101" pitchFamily="2" charset="-122"/>
                <a:cs typeface="Times New Roman" panose="02020603050405020304" pitchFamily="18" charset="0"/>
              </a:rPr>
              <a:t>In addition to the incentive up to 70% total development cost or up to RM75,000 requested, please state other sources of funding for the remaining costs:</a:t>
            </a:r>
            <a:endParaRPr kumimoji="0" lang="en-US" altLang="ja-JP" sz="1200" b="0" i="0" u="none" strike="noStrike" cap="none" normalizeH="0" baseline="0">
              <a:ln>
                <a:noFill/>
              </a:ln>
              <a:solidFill>
                <a:schemeClr val="tx1"/>
              </a:solidFill>
              <a:effectLst/>
            </a:endParaRPr>
          </a:p>
        </p:txBody>
      </p:sp>
      <p:sp>
        <p:nvSpPr>
          <p:cNvPr id="15" name="TextBox 8">
            <a:extLst>
              <a:ext uri="{FF2B5EF4-FFF2-40B4-BE49-F238E27FC236}">
                <a16:creationId xmlns:a16="http://schemas.microsoft.com/office/drawing/2014/main" id="{D6DE80E2-FAC5-D94D-CD67-97C5B901A7C3}"/>
              </a:ext>
            </a:extLst>
          </p:cNvPr>
          <p:cNvSpPr txBox="1"/>
          <p:nvPr/>
        </p:nvSpPr>
        <p:spPr>
          <a:xfrm>
            <a:off x="401030" y="870539"/>
            <a:ext cx="10945467" cy="276999"/>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spcBef>
                <a:spcPct val="0"/>
              </a:spcBef>
              <a:spcAft>
                <a:spcPct val="0"/>
              </a:spcAft>
              <a:buFont typeface="Arial" panose="020B0604020202020204" pitchFamily="34" charset="0"/>
              <a:buChar char="•"/>
            </a:pPr>
            <a:r>
              <a:rPr lang="en-US" sz="1200" b="1">
                <a:latin typeface="Aptos"/>
                <a:ea typeface="SimSun"/>
                <a:cs typeface="Times New Roman"/>
              </a:rPr>
              <a:t>Based on project costing calculations in 6.1</a:t>
            </a:r>
            <a:r>
              <a:rPr kumimoji="0" lang="en-US" sz="1200" b="1" i="0" u="none" strike="noStrike" cap="none" normalizeH="0" baseline="0">
                <a:ln>
                  <a:noFill/>
                </a:ln>
                <a:effectLst/>
                <a:latin typeface="Aptos"/>
                <a:ea typeface="SimSun"/>
                <a:cs typeface="Times New Roman"/>
              </a:rPr>
              <a:t>, please </a:t>
            </a:r>
            <a:r>
              <a:rPr lang="en-US" sz="1200" b="1">
                <a:latin typeface="Aptos"/>
                <a:ea typeface="SimSun"/>
                <a:cs typeface="Times New Roman"/>
              </a:rPr>
              <a:t>indicate the summary </a:t>
            </a:r>
            <a:r>
              <a:rPr kumimoji="0" lang="en-US" sz="1200" b="1" i="0" u="none" strike="noStrike" cap="none" normalizeH="0" baseline="0">
                <a:ln>
                  <a:noFill/>
                </a:ln>
                <a:effectLst/>
                <a:latin typeface="Aptos"/>
                <a:ea typeface="SimSun"/>
                <a:cs typeface="Times New Roman"/>
              </a:rPr>
              <a:t>of the </a:t>
            </a:r>
            <a:r>
              <a:rPr lang="en-US" sz="1200" b="1">
                <a:latin typeface="Aptos"/>
                <a:ea typeface="SimSun"/>
                <a:cs typeface="Times New Roman"/>
              </a:rPr>
              <a:t>Solution development cost.</a:t>
            </a:r>
            <a:endParaRPr lang="en-US" altLang="ja-JP" sz="1200" b="0" i="0" u="none" strike="noStrike" cap="none" normalizeH="0" baseline="0">
              <a:ln>
                <a:noFill/>
              </a:ln>
              <a:effectLst/>
              <a:ea typeface="SimSun"/>
              <a:cs typeface="Times New Roman"/>
            </a:endParaRPr>
          </a:p>
        </p:txBody>
      </p:sp>
      <p:sp>
        <p:nvSpPr>
          <p:cNvPr id="7" name="TextBox 6">
            <a:extLst>
              <a:ext uri="{FF2B5EF4-FFF2-40B4-BE49-F238E27FC236}">
                <a16:creationId xmlns:a16="http://schemas.microsoft.com/office/drawing/2014/main" id="{A01974CF-EEE9-839A-37A3-273345572B83}"/>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258266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13870-9F8F-59ED-6D0B-942E85C2B7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04ACF0-0C85-8FD0-C938-A2266601E632}"/>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6.3 Solution Funding Structure</a:t>
            </a:r>
            <a:endParaRPr lang="en-US" b="1"/>
          </a:p>
        </p:txBody>
      </p:sp>
      <p:sp>
        <p:nvSpPr>
          <p:cNvPr id="4" name="Slide Number Placeholder 3">
            <a:extLst>
              <a:ext uri="{FF2B5EF4-FFF2-40B4-BE49-F238E27FC236}">
                <a16:creationId xmlns:a16="http://schemas.microsoft.com/office/drawing/2014/main" id="{51E4ABC2-2884-CA83-5004-14D6A3F01C9A}"/>
              </a:ext>
            </a:extLst>
          </p:cNvPr>
          <p:cNvSpPr>
            <a:spLocks noGrp="1"/>
          </p:cNvSpPr>
          <p:nvPr>
            <p:ph type="sldNum" sz="quarter" idx="12"/>
          </p:nvPr>
        </p:nvSpPr>
        <p:spPr/>
        <p:txBody>
          <a:bodyPr/>
          <a:lstStyle/>
          <a:p>
            <a:fld id="{AF3AB783-08A3-C047-8A9E-D72AFDBF4A9F}" type="slidenum">
              <a:rPr lang="en-US" smtClean="0"/>
              <a:pPr/>
              <a:t>38</a:t>
            </a:fld>
            <a:endParaRPr lang="en-US"/>
          </a:p>
        </p:txBody>
      </p:sp>
      <p:graphicFrame>
        <p:nvGraphicFramePr>
          <p:cNvPr id="5" name="Table 4">
            <a:extLst>
              <a:ext uri="{FF2B5EF4-FFF2-40B4-BE49-F238E27FC236}">
                <a16:creationId xmlns:a16="http://schemas.microsoft.com/office/drawing/2014/main" id="{94884A49-13A4-9C64-F4FF-BCE4AE346B4E}"/>
              </a:ext>
            </a:extLst>
          </p:cNvPr>
          <p:cNvGraphicFramePr>
            <a:graphicFrameLocks noGrp="1"/>
          </p:cNvGraphicFramePr>
          <p:nvPr>
            <p:extLst>
              <p:ext uri="{D42A27DB-BD31-4B8C-83A1-F6EECF244321}">
                <p14:modId xmlns:p14="http://schemas.microsoft.com/office/powerpoint/2010/main" val="2736426372"/>
              </p:ext>
            </p:extLst>
          </p:nvPr>
        </p:nvGraphicFramePr>
        <p:xfrm>
          <a:off x="403451" y="839273"/>
          <a:ext cx="11295265" cy="1460618"/>
        </p:xfrm>
        <a:graphic>
          <a:graphicData uri="http://schemas.openxmlformats.org/drawingml/2006/table">
            <a:tbl>
              <a:tblPr firstRow="1" bandRow="1">
                <a:tableStyleId>{5C22544A-7EE6-4342-B048-85BDC9FD1C3A}</a:tableStyleId>
              </a:tblPr>
              <a:tblGrid>
                <a:gridCol w="8642684">
                  <a:extLst>
                    <a:ext uri="{9D8B030D-6E8A-4147-A177-3AD203B41FA5}">
                      <a16:colId xmlns:a16="http://schemas.microsoft.com/office/drawing/2014/main" val="4093975651"/>
                    </a:ext>
                  </a:extLst>
                </a:gridCol>
                <a:gridCol w="2652581">
                  <a:extLst>
                    <a:ext uri="{9D8B030D-6E8A-4147-A177-3AD203B41FA5}">
                      <a16:colId xmlns:a16="http://schemas.microsoft.com/office/drawing/2014/main" val="1228729295"/>
                    </a:ext>
                  </a:extLst>
                </a:gridCol>
              </a:tblGrid>
              <a:tr h="238125">
                <a:tc>
                  <a:txBody>
                    <a:bodyPr/>
                    <a:lstStyle/>
                    <a:p>
                      <a:pPr algn="l" fontAlgn="base">
                        <a:lnSpc>
                          <a:spcPts val="1650"/>
                        </a:lnSpc>
                        <a:buNone/>
                      </a:pPr>
                      <a:r>
                        <a:rPr lang="en-US" sz="1200" b="1" i="0">
                          <a:solidFill>
                            <a:srgbClr val="FFFFFF"/>
                          </a:solidFill>
                          <a:effectLst/>
                          <a:latin typeface="Aptos"/>
                        </a:rPr>
                        <a:t>Description</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algn="ctr" fontAlgn="base">
                        <a:lnSpc>
                          <a:spcPts val="1650"/>
                        </a:lnSpc>
                        <a:buNone/>
                      </a:pPr>
                      <a:r>
                        <a:rPr lang="en-US" sz="1200" b="1" i="0">
                          <a:solidFill>
                            <a:srgbClr val="FFFFFF"/>
                          </a:solidFill>
                          <a:effectLst/>
                          <a:latin typeface="Aptos"/>
                        </a:rPr>
                        <a:t>Total (RM)</a:t>
                      </a:r>
                      <a:endParaRPr lang="en-MY"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lvl="0" algn="just">
                        <a:lnSpc>
                          <a:spcPct val="100000"/>
                        </a:lnSpc>
                        <a:spcBef>
                          <a:spcPts val="0"/>
                        </a:spcBef>
                        <a:spcAft>
                          <a:spcPts val="0"/>
                        </a:spcAft>
                        <a:buNone/>
                      </a:pPr>
                      <a:r>
                        <a:rPr lang="en-MY" sz="1200" b="1" i="0" u="none" strike="noStrike" noProof="0">
                          <a:solidFill>
                            <a:srgbClr val="FFFFFF"/>
                          </a:solidFill>
                          <a:effectLst/>
                        </a:rPr>
                        <a:t>Grant requested (% and amount)</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just">
                        <a:lnSpc>
                          <a:spcPts val="1650"/>
                        </a:lnSpc>
                        <a:buNone/>
                      </a:pPr>
                      <a:r>
                        <a:rPr lang="en-MY" sz="1200" b="1" i="0" u="none" strike="noStrike" noProof="0">
                          <a:solidFill>
                            <a:srgbClr val="FFFFFF"/>
                          </a:solidFill>
                          <a:effectLst/>
                        </a:rPr>
                        <a:t>Own contribution (if any)</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238125">
                <a:tc>
                  <a:txBody>
                    <a:bodyPr/>
                    <a:lstStyle/>
                    <a:p>
                      <a:pPr lvl="0" algn="just">
                        <a:lnSpc>
                          <a:spcPts val="1650"/>
                        </a:lnSpc>
                        <a:buNone/>
                      </a:pPr>
                      <a:r>
                        <a:rPr lang="en-MY" sz="1200" b="1" i="0" u="none" strike="noStrike" noProof="0">
                          <a:solidFill>
                            <a:srgbClr val="FFFFFF"/>
                          </a:solidFill>
                          <a:effectLst/>
                        </a:rPr>
                        <a:t>Other funding </a:t>
                      </a:r>
                      <a:r>
                        <a:rPr lang="en-MY" sz="1200" b="1" i="0" u="none" strike="noStrike" noProof="0">
                          <a:solidFill>
                            <a:srgbClr val="FFFFFF"/>
                          </a:solidFill>
                          <a:effectLst/>
                          <a:latin typeface="Arial"/>
                          <a:cs typeface="Arial"/>
                        </a:rPr>
                        <a:t>(if any)</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763523389"/>
                  </a:ext>
                </a:extLst>
              </a:tr>
              <a:tr h="238124">
                <a:tc>
                  <a:txBody>
                    <a:bodyPr/>
                    <a:lstStyle/>
                    <a:p>
                      <a:pPr lvl="0" algn="just">
                        <a:lnSpc>
                          <a:spcPts val="1650"/>
                        </a:lnSpc>
                        <a:buNone/>
                      </a:pPr>
                      <a:r>
                        <a:rPr lang="en-MY" sz="1200" b="1" i="0" u="none" strike="noStrike" noProof="0">
                          <a:solidFill>
                            <a:srgbClr val="FFFFFF"/>
                          </a:solidFill>
                          <a:effectLst/>
                          <a:latin typeface="Arial"/>
                          <a:cs typeface="Arial"/>
                        </a:rPr>
                        <a:t>Total project cost</a:t>
                      </a:r>
                      <a:endParaRPr lang="en-US" b="1"/>
                    </a:p>
                  </a:txBody>
                  <a:tcPr marL="68580" marR="68580">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chemeClr val="bg1">
                        <a:lumMod val="95000"/>
                      </a:schemeClr>
                    </a:solidFill>
                  </a:tcPr>
                </a:tc>
                <a:extLst>
                  <a:ext uri="{0D108BD9-81ED-4DB2-BD59-A6C34878D82A}">
                    <a16:rowId xmlns:a16="http://schemas.microsoft.com/office/drawing/2014/main" val="654326902"/>
                  </a:ext>
                </a:extLst>
              </a:tr>
            </a:tbl>
          </a:graphicData>
        </a:graphic>
      </p:graphicFrame>
      <p:sp>
        <p:nvSpPr>
          <p:cNvPr id="6" name="Title 1">
            <a:extLst>
              <a:ext uri="{FF2B5EF4-FFF2-40B4-BE49-F238E27FC236}">
                <a16:creationId xmlns:a16="http://schemas.microsoft.com/office/drawing/2014/main" id="{3E9CCBBD-ACA3-1BD7-27B0-086E02ED848E}"/>
              </a:ext>
            </a:extLst>
          </p:cNvPr>
          <p:cNvSpPr txBox="1">
            <a:spLocks/>
          </p:cNvSpPr>
          <p:nvPr/>
        </p:nvSpPr>
        <p:spPr>
          <a:xfrm>
            <a:off x="404215" y="2711718"/>
            <a:ext cx="10663733"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6.4 Solution ROI Projection (3 Years)</a:t>
            </a:r>
            <a:endParaRPr lang="en-US" b="1"/>
          </a:p>
        </p:txBody>
      </p:sp>
      <p:graphicFrame>
        <p:nvGraphicFramePr>
          <p:cNvPr id="7" name="Table 6">
            <a:extLst>
              <a:ext uri="{FF2B5EF4-FFF2-40B4-BE49-F238E27FC236}">
                <a16:creationId xmlns:a16="http://schemas.microsoft.com/office/drawing/2014/main" id="{8B900B37-3DC6-9D35-3FA1-7029E2FA869B}"/>
              </a:ext>
            </a:extLst>
          </p:cNvPr>
          <p:cNvGraphicFramePr>
            <a:graphicFrameLocks noGrp="1"/>
          </p:cNvGraphicFramePr>
          <p:nvPr>
            <p:extLst>
              <p:ext uri="{D42A27DB-BD31-4B8C-83A1-F6EECF244321}">
                <p14:modId xmlns:p14="http://schemas.microsoft.com/office/powerpoint/2010/main" val="510728460"/>
              </p:ext>
            </p:extLst>
          </p:nvPr>
        </p:nvGraphicFramePr>
        <p:xfrm>
          <a:off x="403450" y="3198718"/>
          <a:ext cx="11295264" cy="1354520"/>
        </p:xfrm>
        <a:graphic>
          <a:graphicData uri="http://schemas.openxmlformats.org/drawingml/2006/table">
            <a:tbl>
              <a:tblPr firstRow="1" bandRow="1">
                <a:tableStyleId>{5C22544A-7EE6-4342-B048-85BDC9FD1C3A}</a:tableStyleId>
              </a:tblPr>
              <a:tblGrid>
                <a:gridCol w="5013157">
                  <a:extLst>
                    <a:ext uri="{9D8B030D-6E8A-4147-A177-3AD203B41FA5}">
                      <a16:colId xmlns:a16="http://schemas.microsoft.com/office/drawing/2014/main" val="4093975651"/>
                    </a:ext>
                  </a:extLst>
                </a:gridCol>
                <a:gridCol w="6282107">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rPr>
                        <a:t>6.4.1 Revenue Growth</a:t>
                      </a:r>
                      <a:endParaRPr lang="en-US" b="1"/>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rial"/>
                          <a:cs typeface="Arial"/>
                        </a:rPr>
                        <a:t>Estimated revenue generated from the solution over 3 years (RM)</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just">
                        <a:lnSpc>
                          <a:spcPts val="1650"/>
                        </a:lnSpc>
                        <a:buNone/>
                      </a:pPr>
                      <a:r>
                        <a:rPr lang="en-MY" sz="1200" b="1" i="0" u="none" strike="noStrike" noProof="0">
                          <a:solidFill>
                            <a:srgbClr val="FFFFFF"/>
                          </a:solidFill>
                          <a:effectLst/>
                          <a:latin typeface="Arial"/>
                          <a:cs typeface="Arial"/>
                        </a:rPr>
                        <a:t>Key revenue drivers</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a:t>
                      </a:r>
                      <a:r>
                        <a:rPr lang="en-US" sz="1200" b="0" i="0" u="none" strike="noStrike" noProof="0">
                          <a:solidFill>
                            <a:schemeClr val="tx1"/>
                          </a:solidFill>
                          <a:effectLst/>
                          <a:highlight>
                            <a:srgbClr val="FFFF00"/>
                          </a:highlight>
                        </a:rPr>
                        <a:t>e.g. new clients, recurring subscriptions, expanded services</a:t>
                      </a:r>
                      <a:r>
                        <a:rPr lang="en-US" sz="1200" b="0" i="0" u="none" strike="noStrike" noProof="0">
                          <a:solidFill>
                            <a:schemeClr val="tx1"/>
                          </a:solidFill>
                          <a:effectLst/>
                          <a:highlight>
                            <a:srgbClr val="FFFF00"/>
                          </a:highlight>
                          <a:latin typeface="Arial"/>
                          <a:cs typeface="Arial"/>
                        </a:rPr>
                        <a:t>&gt; - please state key revenue drivers</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238125">
                <a:tc>
                  <a:txBody>
                    <a:bodyPr/>
                    <a:lstStyle/>
                    <a:p>
                      <a:pPr lvl="0" algn="just">
                        <a:lnSpc>
                          <a:spcPts val="1650"/>
                        </a:lnSpc>
                        <a:buNone/>
                      </a:pPr>
                      <a:r>
                        <a:rPr lang="en-MY" sz="1200" b="1" i="0" u="none" strike="noStrike" noProof="0">
                          <a:solidFill>
                            <a:srgbClr val="FFFFFF"/>
                          </a:solidFill>
                          <a:effectLst/>
                        </a:rPr>
                        <a:t>Year-on-year growth projection</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a:t>
                      </a:r>
                      <a:r>
                        <a:rPr lang="en-US" sz="1200" b="0" i="0" u="none" strike="noStrike" noProof="0">
                          <a:solidFill>
                            <a:schemeClr val="tx1"/>
                          </a:solidFill>
                          <a:effectLst/>
                          <a:highlight>
                            <a:srgbClr val="FFFF00"/>
                          </a:highlight>
                        </a:rPr>
                        <a:t>e.g. Year 1 → Year 3</a:t>
                      </a:r>
                      <a:r>
                        <a:rPr lang="en-US" sz="1200" b="0" i="0" u="none" strike="noStrike" noProof="0">
                          <a:solidFill>
                            <a:schemeClr val="tx1"/>
                          </a:solidFill>
                          <a:effectLst/>
                          <a:highlight>
                            <a:srgbClr val="FFFF00"/>
                          </a:highlight>
                          <a:latin typeface="Arial"/>
                          <a:cs typeface="Arial"/>
                        </a:rPr>
                        <a: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763523389"/>
                  </a:ext>
                </a:extLst>
              </a:tr>
            </a:tbl>
          </a:graphicData>
        </a:graphic>
      </p:graphicFrame>
      <p:graphicFrame>
        <p:nvGraphicFramePr>
          <p:cNvPr id="9" name="Table 8">
            <a:extLst>
              <a:ext uri="{FF2B5EF4-FFF2-40B4-BE49-F238E27FC236}">
                <a16:creationId xmlns:a16="http://schemas.microsoft.com/office/drawing/2014/main" id="{62FCF0DE-D0E9-DD6C-0E16-D8CEB0A6DD4C}"/>
              </a:ext>
            </a:extLst>
          </p:cNvPr>
          <p:cNvGraphicFramePr>
            <a:graphicFrameLocks noGrp="1"/>
          </p:cNvGraphicFramePr>
          <p:nvPr>
            <p:extLst>
              <p:ext uri="{D42A27DB-BD31-4B8C-83A1-F6EECF244321}">
                <p14:modId xmlns:p14="http://schemas.microsoft.com/office/powerpoint/2010/main" val="220643869"/>
              </p:ext>
            </p:extLst>
          </p:nvPr>
        </p:nvGraphicFramePr>
        <p:xfrm>
          <a:off x="403450" y="4650763"/>
          <a:ext cx="11295264" cy="1151309"/>
        </p:xfrm>
        <a:graphic>
          <a:graphicData uri="http://schemas.openxmlformats.org/drawingml/2006/table">
            <a:tbl>
              <a:tblPr firstRow="1" bandRow="1">
                <a:tableStyleId>{5C22544A-7EE6-4342-B048-85BDC9FD1C3A}</a:tableStyleId>
              </a:tblPr>
              <a:tblGrid>
                <a:gridCol w="5013157">
                  <a:extLst>
                    <a:ext uri="{9D8B030D-6E8A-4147-A177-3AD203B41FA5}">
                      <a16:colId xmlns:a16="http://schemas.microsoft.com/office/drawing/2014/main" val="4093975651"/>
                    </a:ext>
                  </a:extLst>
                </a:gridCol>
                <a:gridCol w="6282107">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rPr>
                        <a:t>6.4.2 </a:t>
                      </a:r>
                      <a:r>
                        <a:rPr lang="en-US" sz="1200" b="1" i="0" u="none" strike="noStrike" noProof="0">
                          <a:solidFill>
                            <a:srgbClr val="FFFFFF"/>
                          </a:solidFill>
                          <a:effectLst/>
                          <a:latin typeface="Arial"/>
                          <a:cs typeface="Arial"/>
                        </a:rPr>
                        <a:t>Market Penetration</a:t>
                      </a:r>
                      <a:endParaRPr lang="en-US" b="1"/>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just">
                        <a:lnSpc>
                          <a:spcPct val="100000"/>
                        </a:lnSpc>
                        <a:spcBef>
                          <a:spcPts val="0"/>
                        </a:spcBef>
                        <a:spcAft>
                          <a:spcPts val="0"/>
                        </a:spcAft>
                        <a:buNone/>
                      </a:pPr>
                      <a:r>
                        <a:rPr lang="en-MY" sz="1200" b="1" i="0" u="none" strike="noStrike" noProof="0">
                          <a:solidFill>
                            <a:srgbClr val="FFFFFF"/>
                          </a:solidFill>
                          <a:effectLst/>
                        </a:rPr>
                        <a:t>Target market segments</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a:t>
                      </a:r>
                      <a:r>
                        <a:rPr lang="en-US" sz="1200" b="0" i="0" u="none" strike="noStrike" noProof="0">
                          <a:solidFill>
                            <a:schemeClr val="tx1"/>
                          </a:solidFill>
                          <a:effectLst/>
                          <a:highlight>
                            <a:srgbClr val="FFFF00"/>
                          </a:highlight>
                        </a:rPr>
                        <a:t>e.g. SME manufacturers, specific industries</a:t>
                      </a:r>
                      <a:r>
                        <a:rPr lang="en-US" sz="1200" b="0" i="0" u="none" strike="noStrike" noProof="0">
                          <a:solidFill>
                            <a:schemeClr val="tx1"/>
                          </a:solidFill>
                          <a:effectLst/>
                          <a:highlight>
                            <a:srgbClr val="FFFF00"/>
                          </a:highlight>
                          <a:latin typeface="Arial"/>
                          <a:cs typeface="Arial"/>
                        </a:rPr>
                        <a: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just">
                        <a:lnSpc>
                          <a:spcPts val="1650"/>
                        </a:lnSpc>
                        <a:buNone/>
                      </a:pPr>
                      <a:r>
                        <a:rPr lang="en-MY" sz="1200" b="1" i="0" u="none" strike="noStrike" noProof="0">
                          <a:solidFill>
                            <a:srgbClr val="FFFFFF"/>
                          </a:solidFill>
                          <a:effectLst/>
                        </a:rPr>
                        <a:t>Estimated number of customers to be acquired over 3 years</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238125">
                <a:tc>
                  <a:txBody>
                    <a:bodyPr/>
                    <a:lstStyle/>
                    <a:p>
                      <a:pPr lvl="0" algn="just">
                        <a:lnSpc>
                          <a:spcPts val="1650"/>
                        </a:lnSpc>
                        <a:buNone/>
                      </a:pPr>
                      <a:r>
                        <a:rPr lang="en-MY" sz="1200" b="1" i="0" u="none" strike="noStrike" noProof="0">
                          <a:solidFill>
                            <a:srgbClr val="FFFFFF"/>
                          </a:solidFill>
                          <a:effectLst/>
                          <a:latin typeface="Arial"/>
                          <a:cs typeface="Arial"/>
                        </a:rPr>
                        <a:t>Expected market share or expansion across sectors/geographies</a:t>
                      </a:r>
                      <a:endParaRPr lang="en-US" b="1"/>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rial"/>
                          <a:cs typeface="Arial"/>
                        </a:rPr>
                        <a:t>&lt;please insert&gt;</a:t>
                      </a:r>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763523389"/>
                  </a:ext>
                </a:extLst>
              </a:tr>
            </a:tbl>
          </a:graphicData>
        </a:graphic>
      </p:graphicFrame>
      <p:sp>
        <p:nvSpPr>
          <p:cNvPr id="8" name="TextBox 6">
            <a:extLst>
              <a:ext uri="{FF2B5EF4-FFF2-40B4-BE49-F238E27FC236}">
                <a16:creationId xmlns:a16="http://schemas.microsoft.com/office/drawing/2014/main" id="{B007F4FD-9B76-02D1-6731-049191D58EF1}"/>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6174185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19A06-72C4-C1A3-6682-477E2EA2F07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8DE2ECD-7C14-C865-AE43-A5889D3DA045}"/>
              </a:ext>
            </a:extLst>
          </p:cNvPr>
          <p:cNvSpPr>
            <a:spLocks noGrp="1"/>
          </p:cNvSpPr>
          <p:nvPr>
            <p:ph type="title"/>
          </p:nvPr>
        </p:nvSpPr>
        <p:spPr/>
        <p:txBody>
          <a:bodyPr lIns="91440" tIns="45720" rIns="91440" bIns="45720" anchor="t"/>
          <a:lstStyle/>
          <a:p>
            <a:r>
              <a:rPr lang="en-US" b="1">
                <a:latin typeface="Arial"/>
                <a:cs typeface="Arial"/>
              </a:rPr>
              <a:t>SECTION 7 — Commercial Viability &amp; Market Strategy</a:t>
            </a:r>
            <a:endParaRPr lang="en-US" b="1"/>
          </a:p>
        </p:txBody>
      </p:sp>
      <p:sp>
        <p:nvSpPr>
          <p:cNvPr id="5" name="Subtitle 4">
            <a:extLst>
              <a:ext uri="{FF2B5EF4-FFF2-40B4-BE49-F238E27FC236}">
                <a16:creationId xmlns:a16="http://schemas.microsoft.com/office/drawing/2014/main" id="{9938E86A-F531-D7CC-6530-DB33A98F63B2}"/>
              </a:ext>
            </a:extLst>
          </p:cNvPr>
          <p:cNvSpPr>
            <a:spLocks noGrp="1"/>
          </p:cNvSpPr>
          <p:nvPr>
            <p:ph type="subTitle" idx="1"/>
          </p:nvPr>
        </p:nvSpPr>
        <p:spPr>
          <a:xfrm>
            <a:off x="838200" y="3166615"/>
            <a:ext cx="9144000" cy="3418460"/>
          </a:xfrm>
        </p:spPr>
        <p:txBody>
          <a:bodyPr lIns="91440" tIns="45720" rIns="91440" bIns="45720" anchor="t"/>
          <a:lstStyle/>
          <a:p>
            <a:r>
              <a:rPr lang="en-MY" sz="1000" b="1" u="sng">
                <a:latin typeface="Aptos"/>
                <a:cs typeface="Arial"/>
              </a:rPr>
              <a:t>Description</a:t>
            </a:r>
            <a:endParaRPr lang="en-US" sz="1000" u="sng">
              <a:latin typeface="Aptos"/>
              <a:cs typeface="Arial"/>
            </a:endParaRPr>
          </a:p>
          <a:p>
            <a:r>
              <a:rPr lang="en-MY" sz="1000">
                <a:latin typeface="Aptos"/>
                <a:cs typeface="Segoe UI"/>
              </a:rPr>
              <a:t>Shows the </a:t>
            </a:r>
            <a:r>
              <a:rPr lang="en-MY" sz="1000" b="1">
                <a:latin typeface="Aptos"/>
                <a:cs typeface="Segoe UI"/>
              </a:rPr>
              <a:t>market potential, customer demand, and commercialisation strategy</a:t>
            </a:r>
            <a:r>
              <a:rPr lang="en-MY" sz="1000">
                <a:latin typeface="Aptos"/>
                <a:cs typeface="Segoe UI"/>
              </a:rPr>
              <a:t>.</a:t>
            </a:r>
            <a:endParaRPr lang="en-MY" sz="1000">
              <a:latin typeface="Aptos"/>
            </a:endParaRPr>
          </a:p>
          <a:p>
            <a:endParaRPr lang="en-MY" sz="1000" b="1">
              <a:latin typeface="Aptos"/>
              <a:cs typeface="Arial"/>
            </a:endParaRPr>
          </a:p>
          <a:p>
            <a:r>
              <a:rPr lang="en-MY" sz="1000" b="1" u="sng">
                <a:latin typeface="Aptos"/>
                <a:cs typeface="Arial"/>
              </a:rPr>
              <a:t>User Guide</a:t>
            </a:r>
            <a:endParaRPr lang="en-MY" sz="1000" u="sng">
              <a:latin typeface="Aptos"/>
              <a:cs typeface="Arial"/>
            </a:endParaRPr>
          </a:p>
          <a:p>
            <a:pPr marL="285750" indent="-285750">
              <a:buFont typeface="Arial"/>
              <a:buChar char="•"/>
            </a:pPr>
            <a:r>
              <a:rPr lang="en-MY" sz="1000" b="1">
                <a:latin typeface="Aptos"/>
                <a:cs typeface="Segoe UI"/>
              </a:rPr>
              <a:t>7.1 Market Opportunity</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Define clear target segments</a:t>
            </a:r>
            <a:endParaRPr lang="en-MY" sz="1000">
              <a:latin typeface="Aptos"/>
              <a:cs typeface="Arial" panose="020B0604020202020204"/>
            </a:endParaRPr>
          </a:p>
          <a:p>
            <a:pPr marL="285750" indent="-285750">
              <a:buFont typeface="Arial"/>
              <a:buChar char="•"/>
            </a:pPr>
            <a:r>
              <a:rPr lang="en-MY" sz="1000" b="1">
                <a:latin typeface="Aptos"/>
                <a:cs typeface="Segoe UI"/>
              </a:rPr>
              <a:t>7.2 Customer Pipeline</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Include </a:t>
            </a:r>
            <a:r>
              <a:rPr lang="en-MY" sz="1000" b="1">
                <a:latin typeface="Aptos"/>
                <a:cs typeface="Segoe UI"/>
              </a:rPr>
              <a:t>real potential customers (≥5 if possible)</a:t>
            </a:r>
            <a:endParaRPr lang="en-MY" sz="1000">
              <a:latin typeface="Aptos"/>
              <a:cs typeface="Arial" panose="020B0604020202020204"/>
            </a:endParaRPr>
          </a:p>
          <a:p>
            <a:pPr marL="742950" lvl="1" indent="-285750" algn="l">
              <a:buFont typeface="Courier New"/>
              <a:buChar char="o"/>
            </a:pPr>
            <a:r>
              <a:rPr lang="en-MY" sz="1000">
                <a:latin typeface="Aptos"/>
                <a:cs typeface="Segoe UI"/>
              </a:rPr>
              <a:t>Show engagement level</a:t>
            </a:r>
            <a:endParaRPr lang="en-MY" sz="1000">
              <a:latin typeface="Aptos"/>
              <a:cs typeface="Arial" panose="020B0604020202020204"/>
            </a:endParaRPr>
          </a:p>
          <a:p>
            <a:pPr marL="285750" indent="-285750">
              <a:buFont typeface="Arial"/>
              <a:buChar char="•"/>
            </a:pPr>
            <a:r>
              <a:rPr lang="en-MY" sz="1000" b="1">
                <a:latin typeface="Aptos"/>
                <a:cs typeface="Segoe UI"/>
              </a:rPr>
              <a:t>7.3 Business Model</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Explain how you make money</a:t>
            </a:r>
            <a:endParaRPr lang="en-MY" sz="1000">
              <a:latin typeface="Aptos"/>
              <a:cs typeface="Arial" panose="020B0604020202020204"/>
            </a:endParaRPr>
          </a:p>
          <a:p>
            <a:pPr marL="285750" indent="-285750">
              <a:buFont typeface="Arial"/>
              <a:buChar char="•"/>
            </a:pPr>
            <a:r>
              <a:rPr lang="en-MY" sz="1000" b="1">
                <a:latin typeface="Aptos"/>
                <a:cs typeface="Segoe UI"/>
              </a:rPr>
              <a:t>7.4 Competitive Advantage</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Show why you are different</a:t>
            </a:r>
            <a:endParaRPr lang="en-MY" sz="1000">
              <a:latin typeface="Aptos"/>
              <a:cs typeface="Arial" panose="020B0604020202020204"/>
            </a:endParaRPr>
          </a:p>
          <a:p>
            <a:pPr marL="285750" indent="-285750">
              <a:buFont typeface="Arial"/>
              <a:buChar char="•"/>
            </a:pPr>
            <a:r>
              <a:rPr lang="en-MY" sz="1000">
                <a:latin typeface="Aptos"/>
                <a:cs typeface="Segoe UI"/>
              </a:rPr>
              <a:t>Avoid generic statements — </a:t>
            </a:r>
            <a:r>
              <a:rPr lang="en-MY" sz="1000" b="1">
                <a:latin typeface="Aptos"/>
                <a:cs typeface="Segoe UI"/>
              </a:rPr>
              <a:t>be specific and evidence-based</a:t>
            </a:r>
            <a:endParaRPr lang="en-MY" sz="1000">
              <a:latin typeface="Aptos"/>
            </a:endParaRPr>
          </a:p>
        </p:txBody>
      </p:sp>
    </p:spTree>
    <p:extLst>
      <p:ext uri="{BB962C8B-B14F-4D97-AF65-F5344CB8AC3E}">
        <p14:creationId xmlns:p14="http://schemas.microsoft.com/office/powerpoint/2010/main" val="10869428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6B862-5FBA-61F5-7C1D-3F7B108821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257321-DF55-E7BE-CCEB-9FB90638DC67}"/>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7.1 Market Opportunity &amp; Scalability</a:t>
            </a:r>
            <a:endParaRPr lang="en-US" b="1"/>
          </a:p>
        </p:txBody>
      </p:sp>
      <p:sp>
        <p:nvSpPr>
          <p:cNvPr id="4" name="Slide Number Placeholder 3">
            <a:extLst>
              <a:ext uri="{FF2B5EF4-FFF2-40B4-BE49-F238E27FC236}">
                <a16:creationId xmlns:a16="http://schemas.microsoft.com/office/drawing/2014/main" id="{3C843789-2C15-E6B7-10C4-3900969CC353}"/>
              </a:ext>
            </a:extLst>
          </p:cNvPr>
          <p:cNvSpPr>
            <a:spLocks noGrp="1"/>
          </p:cNvSpPr>
          <p:nvPr>
            <p:ph type="sldNum" sz="quarter" idx="12"/>
          </p:nvPr>
        </p:nvSpPr>
        <p:spPr/>
        <p:txBody>
          <a:bodyPr/>
          <a:lstStyle/>
          <a:p>
            <a:fld id="{AF3AB783-08A3-C047-8A9E-D72AFDBF4A9F}" type="slidenum">
              <a:rPr lang="en-US" smtClean="0"/>
              <a:pPr/>
              <a:t>40</a:t>
            </a:fld>
            <a:endParaRPr lang="en-US"/>
          </a:p>
        </p:txBody>
      </p:sp>
      <p:graphicFrame>
        <p:nvGraphicFramePr>
          <p:cNvPr id="5" name="Table 4">
            <a:extLst>
              <a:ext uri="{FF2B5EF4-FFF2-40B4-BE49-F238E27FC236}">
                <a16:creationId xmlns:a16="http://schemas.microsoft.com/office/drawing/2014/main" id="{4B9F8B71-46B1-EDEE-C36B-35426BE4D88E}"/>
              </a:ext>
            </a:extLst>
          </p:cNvPr>
          <p:cNvGraphicFramePr>
            <a:graphicFrameLocks noGrp="1"/>
          </p:cNvGraphicFramePr>
          <p:nvPr>
            <p:extLst>
              <p:ext uri="{D42A27DB-BD31-4B8C-83A1-F6EECF244321}">
                <p14:modId xmlns:p14="http://schemas.microsoft.com/office/powerpoint/2010/main" val="2500647884"/>
              </p:ext>
            </p:extLst>
          </p:nvPr>
        </p:nvGraphicFramePr>
        <p:xfrm>
          <a:off x="403451" y="1011456"/>
          <a:ext cx="11295263" cy="1640322"/>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gridSpan="2">
                  <a:txBody>
                    <a:bodyPr/>
                    <a:lstStyle/>
                    <a:p>
                      <a:pPr lvl="0" algn="ctr">
                        <a:lnSpc>
                          <a:spcPts val="1650"/>
                        </a:lnSpc>
                        <a:buNone/>
                      </a:pPr>
                      <a:r>
                        <a:rPr lang="en-US" sz="1200" b="1" i="0">
                          <a:solidFill>
                            <a:srgbClr val="FFFFFF"/>
                          </a:solidFill>
                          <a:effectLst/>
                          <a:latin typeface="Aptos"/>
                        </a:rPr>
                        <a:t>7.1.1 </a:t>
                      </a:r>
                      <a:r>
                        <a:rPr lang="en-US" sz="1200" b="1" i="0" u="none" strike="noStrike" noProof="0">
                          <a:solidFill>
                            <a:srgbClr val="FFFFFF"/>
                          </a:solidFill>
                          <a:effectLst/>
                          <a:latin typeface="Aptos"/>
                        </a:rPr>
                        <a:t>Target Segments</a:t>
                      </a:r>
                      <a:endParaRPr lang="en-US"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Identify the key customer segments targeted</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describe your target market - </a:t>
                      </a:r>
                      <a:r>
                        <a:rPr lang="en-US" sz="1200" b="0" i="0" u="none" strike="noStrike" noProof="0">
                          <a:solidFill>
                            <a:schemeClr val="tx1"/>
                          </a:solidFill>
                          <a:effectLst/>
                          <a:highlight>
                            <a:srgbClr val="FFFF00"/>
                          </a:highlight>
                          <a:latin typeface="Aptos"/>
                        </a:rPr>
                        <a:t>e.g. from which sector (E&amp;E, F&amp;B </a:t>
                      </a:r>
                      <a:r>
                        <a:rPr lang="en-US" sz="1200" b="0" i="0" u="none" strike="noStrike" noProof="0" err="1">
                          <a:solidFill>
                            <a:schemeClr val="tx1"/>
                          </a:solidFill>
                          <a:effectLst/>
                          <a:highlight>
                            <a:srgbClr val="FFFF00"/>
                          </a:highlight>
                          <a:latin typeface="Aptos"/>
                        </a:rPr>
                        <a:t>etc</a:t>
                      </a:r>
                      <a:r>
                        <a:rPr lang="en-US" sz="1200" b="0" i="0" u="none" strike="noStrike" noProof="0">
                          <a:solidFill>
                            <a:schemeClr val="tx1"/>
                          </a:solidFill>
                          <a:effectLst/>
                          <a:highlight>
                            <a:srgbClr val="FFFF00"/>
                          </a:highlight>
                          <a:latin typeface="Aptos"/>
                        </a:rPr>
                        <a:t>), Factory operation (operators, machines, SME manufacturers </a:t>
                      </a:r>
                      <a:r>
                        <a:rPr lang="en-US" sz="1200" b="0" i="0" u="none" strike="noStrike" noProof="0" err="1">
                          <a:solidFill>
                            <a:schemeClr val="tx1"/>
                          </a:solidFill>
                          <a:effectLst/>
                          <a:highlight>
                            <a:srgbClr val="FFFF00"/>
                          </a:highlight>
                          <a:latin typeface="Aptos"/>
                        </a:rPr>
                        <a:t>etc</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ts val="1650"/>
                        </a:lnSpc>
                        <a:buNone/>
                      </a:pPr>
                      <a:r>
                        <a:rPr lang="en-MY" sz="1200" b="1" i="0" u="none" strike="noStrike" noProof="0">
                          <a:solidFill>
                            <a:srgbClr val="FFFFFF"/>
                          </a:solidFill>
                          <a:effectLst/>
                          <a:latin typeface="Aptos"/>
                          <a:cs typeface="Arial"/>
                        </a:rPr>
                        <a:t>Describe key target customer profiles</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a:t>
                      </a:r>
                      <a:r>
                        <a:rPr lang="en-US" sz="1200" b="0" i="0" u="none" strike="noStrike" noProof="0">
                          <a:solidFill>
                            <a:schemeClr val="accent6">
                              <a:lumMod val="50000"/>
                            </a:schemeClr>
                          </a:solidFill>
                          <a:effectLst/>
                          <a:highlight>
                            <a:srgbClr val="FFFF00"/>
                          </a:highlight>
                          <a:latin typeface="Aptos"/>
                          <a:cs typeface="Arial"/>
                        </a:rPr>
                        <a:t>Size (small/medium SMEs; Mid-Tier; MNCs); </a:t>
                      </a:r>
                      <a:r>
                        <a:rPr lang="en-US" sz="1200" b="0" i="0" u="none" strike="noStrike" noProof="0">
                          <a:solidFill>
                            <a:schemeClr val="accent6">
                              <a:lumMod val="50000"/>
                            </a:schemeClr>
                          </a:solidFill>
                          <a:effectLst/>
                          <a:highlight>
                            <a:srgbClr val="FFFF00"/>
                          </a:highlight>
                          <a:latin typeface="Aptos"/>
                        </a:rPr>
                        <a:t>factory </a:t>
                      </a:r>
                      <a:r>
                        <a:rPr lang="en-US" sz="1200" b="0" i="0" u="none" strike="noStrike" noProof="0">
                          <a:solidFill>
                            <a:schemeClr val="tx1"/>
                          </a:solidFill>
                          <a:effectLst/>
                          <a:highlight>
                            <a:srgbClr val="FFFF00"/>
                          </a:highlight>
                          <a:latin typeface="Aptos"/>
                        </a:rPr>
                        <a:t>size, level of automation, typical needs</a:t>
                      </a:r>
                      <a:r>
                        <a:rPr lang="en-US" sz="1200" b="0" i="0" u="none" strike="noStrike" noProof="0">
                          <a:solidFill>
                            <a:schemeClr val="tx1"/>
                          </a:solidFill>
                          <a:effectLst/>
                          <a:highlight>
                            <a:srgbClr val="FFFF00"/>
                          </a:highlight>
                          <a:latin typeface="Aptos"/>
                          <a:cs typeface="Arial"/>
                        </a:rPr>
                        <a:t>&gt;</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300789">
                <a:tc>
                  <a:txBody>
                    <a:bodyPr/>
                    <a:lstStyle/>
                    <a:p>
                      <a:pPr marL="0" marR="0" lvl="0" indent="0" algn="l" defTabSz="914400" rtl="0" eaLnBrk="1" fontAlgn="auto" latinLnBrk="0" hangingPunct="1">
                        <a:lnSpc>
                          <a:spcPts val="1650"/>
                        </a:lnSpc>
                        <a:spcBef>
                          <a:spcPts val="0"/>
                        </a:spcBef>
                        <a:spcAft>
                          <a:spcPts val="0"/>
                        </a:spcAft>
                        <a:buClrTx/>
                        <a:buSzTx/>
                        <a:buFontTx/>
                        <a:buNone/>
                        <a:tabLst/>
                        <a:defRPr/>
                      </a:pPr>
                      <a:r>
                        <a:rPr lang="en-MY" sz="1200" b="1" i="0" u="none" strike="noStrike" noProof="0">
                          <a:solidFill>
                            <a:schemeClr val="bg1"/>
                          </a:solidFill>
                          <a:effectLst/>
                          <a:latin typeface="Aptos"/>
                          <a:cs typeface="Arial"/>
                        </a:rPr>
                        <a:t>Market scalability</a:t>
                      </a:r>
                      <a:endParaRPr lang="en-US" sz="1200" b="1">
                        <a:solidFill>
                          <a:schemeClr val="bg1"/>
                        </a:solidFill>
                        <a:latin typeface="Aptos"/>
                      </a:endParaRPr>
                    </a:p>
                    <a:p>
                      <a:pPr lvl="0" algn="l">
                        <a:lnSpc>
                          <a:spcPts val="1650"/>
                        </a:lnSpc>
                        <a:buNone/>
                      </a:pPr>
                      <a:endParaRPr lang="en-US" b="1">
                        <a:solidFill>
                          <a:schemeClr val="accent6">
                            <a:lumMod val="50000"/>
                          </a:schemeClr>
                        </a:solidFill>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accent6">
                              <a:lumMod val="50000"/>
                            </a:schemeClr>
                          </a:solidFill>
                          <a:effectLst/>
                          <a:highlight>
                            <a:srgbClr val="FFFF00"/>
                          </a:highlight>
                          <a:latin typeface="Aptos"/>
                          <a:cs typeface="Arial"/>
                        </a:rPr>
                        <a:t>&lt;please describe how your solution can scale across multiple manufacturing clients or sectors</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724700786"/>
                  </a:ext>
                </a:extLst>
              </a:tr>
            </a:tbl>
          </a:graphicData>
        </a:graphic>
      </p:graphicFrame>
      <p:graphicFrame>
        <p:nvGraphicFramePr>
          <p:cNvPr id="7" name="Table 6">
            <a:extLst>
              <a:ext uri="{FF2B5EF4-FFF2-40B4-BE49-F238E27FC236}">
                <a16:creationId xmlns:a16="http://schemas.microsoft.com/office/drawing/2014/main" id="{109C0305-5EC6-87C1-39C6-EF6D4D2DBE12}"/>
              </a:ext>
            </a:extLst>
          </p:cNvPr>
          <p:cNvGraphicFramePr>
            <a:graphicFrameLocks noGrp="1"/>
          </p:cNvGraphicFramePr>
          <p:nvPr>
            <p:extLst>
              <p:ext uri="{D42A27DB-BD31-4B8C-83A1-F6EECF244321}">
                <p14:modId xmlns:p14="http://schemas.microsoft.com/office/powerpoint/2010/main" val="845395220"/>
              </p:ext>
            </p:extLst>
          </p:nvPr>
        </p:nvGraphicFramePr>
        <p:xfrm>
          <a:off x="403451" y="2912845"/>
          <a:ext cx="11295262" cy="1032309"/>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7.1.2 </a:t>
                      </a:r>
                      <a:r>
                        <a:rPr lang="en-US" sz="1200" b="1" i="0" u="none" strike="noStrike" noProof="0">
                          <a:solidFill>
                            <a:srgbClr val="FFFFFF"/>
                          </a:solidFill>
                          <a:effectLst/>
                          <a:latin typeface="Aptos"/>
                          <a:cs typeface="Arial"/>
                        </a:rPr>
                        <a:t>Industry Positioning</a:t>
                      </a:r>
                      <a:endParaRPr lang="en-US" b="1">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Describe how the solution is positioned within the market</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niche solution, end-to-end platform</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ts val="1650"/>
                        </a:lnSpc>
                        <a:buNone/>
                      </a:pPr>
                      <a:r>
                        <a:rPr lang="en-MY" sz="1200" b="1" i="0" u="none" strike="noStrike" noProof="0">
                          <a:solidFill>
                            <a:srgbClr val="FFFFFF"/>
                          </a:solidFill>
                          <a:effectLst/>
                          <a:latin typeface="Aptos"/>
                        </a:rPr>
                        <a:t>Indicate competitive positioning</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cost-effective, advanced AI-driven, specialized domain focus</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bl>
          </a:graphicData>
        </a:graphic>
      </p:graphicFrame>
      <p:sp>
        <p:nvSpPr>
          <p:cNvPr id="6" name="TextBox 6">
            <a:extLst>
              <a:ext uri="{FF2B5EF4-FFF2-40B4-BE49-F238E27FC236}">
                <a16:creationId xmlns:a16="http://schemas.microsoft.com/office/drawing/2014/main" id="{2BB6E867-F9CB-FDB0-9DC3-566DB4E421F1}"/>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857034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ADA10-82FB-5D79-F5BA-A727D9F3D7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4289D9-E965-26B1-76CF-5F1FAB534613}"/>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7.2 Customer Pipeline (1/2)</a:t>
            </a:r>
            <a:endParaRPr lang="en-US" b="1"/>
          </a:p>
        </p:txBody>
      </p:sp>
      <p:sp>
        <p:nvSpPr>
          <p:cNvPr id="4" name="Slide Number Placeholder 3">
            <a:extLst>
              <a:ext uri="{FF2B5EF4-FFF2-40B4-BE49-F238E27FC236}">
                <a16:creationId xmlns:a16="http://schemas.microsoft.com/office/drawing/2014/main" id="{6131D30C-EE83-D56A-6D69-D3EF47FED43A}"/>
              </a:ext>
            </a:extLst>
          </p:cNvPr>
          <p:cNvSpPr>
            <a:spLocks noGrp="1"/>
          </p:cNvSpPr>
          <p:nvPr>
            <p:ph type="sldNum" sz="quarter" idx="12"/>
          </p:nvPr>
        </p:nvSpPr>
        <p:spPr/>
        <p:txBody>
          <a:bodyPr/>
          <a:lstStyle/>
          <a:p>
            <a:fld id="{AF3AB783-08A3-C047-8A9E-D72AFDBF4A9F}" type="slidenum">
              <a:rPr lang="en-US" smtClean="0"/>
              <a:pPr/>
              <a:t>41</a:t>
            </a:fld>
            <a:endParaRPr lang="en-US"/>
          </a:p>
        </p:txBody>
      </p:sp>
      <p:graphicFrame>
        <p:nvGraphicFramePr>
          <p:cNvPr id="5" name="Table 4">
            <a:extLst>
              <a:ext uri="{FF2B5EF4-FFF2-40B4-BE49-F238E27FC236}">
                <a16:creationId xmlns:a16="http://schemas.microsoft.com/office/drawing/2014/main" id="{BF397BAF-541C-8136-BED0-A06590E8EAD4}"/>
              </a:ext>
            </a:extLst>
          </p:cNvPr>
          <p:cNvGraphicFramePr>
            <a:graphicFrameLocks noGrp="1"/>
          </p:cNvGraphicFramePr>
          <p:nvPr>
            <p:extLst>
              <p:ext uri="{D42A27DB-BD31-4B8C-83A1-F6EECF244321}">
                <p14:modId xmlns:p14="http://schemas.microsoft.com/office/powerpoint/2010/main" val="316652609"/>
              </p:ext>
            </p:extLst>
          </p:nvPr>
        </p:nvGraphicFramePr>
        <p:xfrm>
          <a:off x="403451" y="839273"/>
          <a:ext cx="11295263" cy="3047852"/>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gridSpan="2">
                  <a:txBody>
                    <a:bodyPr/>
                    <a:lstStyle/>
                    <a:p>
                      <a:pPr lvl="0" algn="ctr">
                        <a:lnSpc>
                          <a:spcPts val="1650"/>
                        </a:lnSpc>
                        <a:buNone/>
                      </a:pPr>
                      <a:r>
                        <a:rPr lang="en-US" sz="1200" b="1" i="0">
                          <a:solidFill>
                            <a:srgbClr val="FFFFFF"/>
                          </a:solidFill>
                          <a:effectLst/>
                          <a:latin typeface="Aptos"/>
                        </a:rPr>
                        <a:t>7.2.1 </a:t>
                      </a:r>
                      <a:r>
                        <a:rPr lang="en-US" sz="1200" b="1" i="0" u="none" strike="noStrike" noProof="0">
                          <a:solidFill>
                            <a:srgbClr val="FFFFFF"/>
                          </a:solidFill>
                          <a:effectLst/>
                          <a:latin typeface="Aptos"/>
                        </a:rPr>
                        <a:t>Confirmed Customer – As per the Letter of Intent/Purchase Order submitted in your Application Form</a:t>
                      </a:r>
                      <a:endParaRPr lang="en-US"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rPr>
                        <a:t>Customer Company Name</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a:highlight>
                            <a:srgbClr val="FFFF00"/>
                          </a:highlight>
                          <a:latin typeface="Aptos"/>
                        </a:rPr>
                        <a:t>&lt;please insert&gt;</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413894840"/>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rPr>
                        <a:t>Customer profile</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marL="0" marR="0" lvl="0" indent="0" algn="l" defTabSz="914400" rtl="0" eaLnBrk="1" fontAlgn="auto" latinLnBrk="0" hangingPunct="1">
                        <a:lnSpc>
                          <a:spcPts val="1650"/>
                        </a:lnSpc>
                        <a:spcBef>
                          <a:spcPts val="0"/>
                        </a:spcBef>
                        <a:spcAft>
                          <a:spcPts val="0"/>
                        </a:spcAft>
                        <a:buClrTx/>
                        <a:buSzTx/>
                        <a:buFontTx/>
                        <a:buNone/>
                        <a:tabLst/>
                        <a:defRPr/>
                      </a:pPr>
                      <a:r>
                        <a:rPr lang="en-US" sz="1200" b="0" i="0" u="none" strike="noStrike" noProof="0">
                          <a:solidFill>
                            <a:schemeClr val="tx1"/>
                          </a:solidFill>
                          <a:effectLst/>
                          <a:highlight>
                            <a:srgbClr val="FFFF00"/>
                          </a:highlight>
                          <a:latin typeface="Aptos"/>
                          <a:cs typeface="Arial"/>
                        </a:rPr>
                        <a:t>&lt;please indicate the  sector/segment and company size of this customer – e.g. automotive – large enterprise&gt;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990240444"/>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rPr>
                        <a:t>Project title</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a:highlight>
                            <a:srgbClr val="FFFF00"/>
                          </a:highlight>
                          <a:latin typeface="Aptos"/>
                        </a:rPr>
                        <a:t>&lt;Please insert&gt;</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3795076365"/>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Problem Statement of this customer</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a:highlight>
                            <a:srgbClr val="FFFF00"/>
                          </a:highlight>
                          <a:latin typeface="Aptos"/>
                        </a:rPr>
                        <a:t>&lt;Please briefly describe&gt;</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83099590"/>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rPr>
                        <a:t>Explain how the proposed solution addresses these needs</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briefly describe the project with this confirmed customer&gt;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ts val="1650"/>
                        </a:lnSpc>
                        <a:buNone/>
                      </a:pPr>
                      <a:r>
                        <a:rPr lang="en-MY" sz="1200" b="1" i="0" u="none" strike="noStrike" noProof="0">
                          <a:solidFill>
                            <a:srgbClr val="FFFFFF"/>
                          </a:solidFill>
                          <a:effectLst/>
                          <a:latin typeface="Aptos"/>
                        </a:rPr>
                        <a:t>Current stage of engagement</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300789">
                <a:tc>
                  <a:txBody>
                    <a:bodyPr/>
                    <a:lstStyle/>
                    <a:p>
                      <a:pPr marL="0" marR="0" lvl="0" indent="0" algn="l" defTabSz="914400" rtl="0" eaLnBrk="1" fontAlgn="auto" latinLnBrk="0" hangingPunct="1">
                        <a:lnSpc>
                          <a:spcPts val="1650"/>
                        </a:lnSpc>
                        <a:spcBef>
                          <a:spcPts val="0"/>
                        </a:spcBef>
                        <a:spcAft>
                          <a:spcPts val="0"/>
                        </a:spcAft>
                        <a:buClrTx/>
                        <a:buSzTx/>
                        <a:buFontTx/>
                        <a:buNone/>
                        <a:tabLst/>
                        <a:defRPr/>
                      </a:pPr>
                      <a:r>
                        <a:rPr lang="en-MY" sz="1200" b="1" i="0" u="none" strike="noStrike" noProof="0">
                          <a:solidFill>
                            <a:srgbClr val="FFFFFF"/>
                          </a:solidFill>
                          <a:effectLst/>
                          <a:latin typeface="Aptos"/>
                        </a:rPr>
                        <a:t>Expected outcome from this Customer’s Project</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29627832"/>
                  </a:ext>
                </a:extLst>
              </a:tr>
              <a:tr h="300789">
                <a:tc>
                  <a:txBody>
                    <a:bodyPr/>
                    <a:lstStyle/>
                    <a:p>
                      <a:pPr marL="0" marR="0" lvl="0" indent="0" algn="l" defTabSz="914400" rtl="0" eaLnBrk="1" fontAlgn="auto" latinLnBrk="0" hangingPunct="1">
                        <a:lnSpc>
                          <a:spcPts val="1650"/>
                        </a:lnSpc>
                        <a:spcBef>
                          <a:spcPts val="0"/>
                        </a:spcBef>
                        <a:spcAft>
                          <a:spcPts val="0"/>
                        </a:spcAft>
                        <a:buClrTx/>
                        <a:buSzTx/>
                        <a:buFontTx/>
                        <a:buNone/>
                        <a:tabLst/>
                        <a:defRPr/>
                      </a:pPr>
                      <a:r>
                        <a:rPr lang="en-MY" sz="1200" b="1" i="0" u="none" strike="noStrike" noProof="0">
                          <a:solidFill>
                            <a:srgbClr val="FFFFFF"/>
                          </a:solidFill>
                          <a:effectLst/>
                          <a:latin typeface="Aptos"/>
                        </a:rPr>
                        <a:t>Scaling prospect for the solution</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90706535"/>
                  </a:ext>
                </a:extLst>
              </a:tr>
            </a:tbl>
          </a:graphicData>
        </a:graphic>
      </p:graphicFrame>
      <p:sp>
        <p:nvSpPr>
          <p:cNvPr id="8" name="TextBox 6">
            <a:extLst>
              <a:ext uri="{FF2B5EF4-FFF2-40B4-BE49-F238E27FC236}">
                <a16:creationId xmlns:a16="http://schemas.microsoft.com/office/drawing/2014/main" id="{9F14C6D0-FF20-6617-1CE1-50C77E33C1FA}"/>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
        <p:nvSpPr>
          <p:cNvPr id="6" name="TextBox 5">
            <a:extLst>
              <a:ext uri="{FF2B5EF4-FFF2-40B4-BE49-F238E27FC236}">
                <a16:creationId xmlns:a16="http://schemas.microsoft.com/office/drawing/2014/main" id="{B636A3CA-9224-146B-2B38-E0B96C9043EB}"/>
              </a:ext>
            </a:extLst>
          </p:cNvPr>
          <p:cNvSpPr txBox="1"/>
          <p:nvPr/>
        </p:nvSpPr>
        <p:spPr>
          <a:xfrm>
            <a:off x="403451" y="4016524"/>
            <a:ext cx="11088171" cy="600164"/>
          </a:xfrm>
          <a:prstGeom prst="rect">
            <a:avLst/>
          </a:prstGeom>
          <a:noFill/>
        </p:spPr>
        <p:txBody>
          <a:bodyPr wrap="square" lIns="91440" tIns="45720" rIns="91440" bIns="45720" anchor="t">
            <a:spAutoFit/>
          </a:bodyPr>
          <a:lstStyle/>
          <a:p>
            <a:pPr marL="171450" indent="-171450">
              <a:buFont typeface="Arial"/>
              <a:buChar char="•"/>
              <a:defRPr/>
            </a:pPr>
            <a:r>
              <a:rPr lang="en-US" sz="1100">
                <a:solidFill>
                  <a:prstClr val="black"/>
                </a:solidFill>
                <a:ea typeface="+mn-lt"/>
                <a:cs typeface="+mn-lt"/>
              </a:rPr>
              <a:t>Note 1: Please add more table if there is more confirmed customers. </a:t>
            </a:r>
          </a:p>
          <a:p>
            <a:pPr marL="171450" indent="-171450">
              <a:buFont typeface="Arial"/>
              <a:buChar char="•"/>
              <a:defRPr/>
            </a:pPr>
            <a:r>
              <a:rPr lang="en-US" sz="1100">
                <a:solidFill>
                  <a:prstClr val="black"/>
                </a:solidFill>
                <a:ea typeface="+mn-lt"/>
                <a:cs typeface="+mn-lt"/>
              </a:rPr>
              <a:t>Note 2: If this sub-section 7.2.1 is not applicable, please indicate. </a:t>
            </a:r>
          </a:p>
          <a:p>
            <a:pPr marL="171450" indent="-171450">
              <a:buFont typeface="Arial" panose="020B0604020202020204" pitchFamily="34" charset="0"/>
              <a:buChar char="•"/>
              <a:defRPr/>
            </a:pPr>
            <a:r>
              <a:rPr lang="en-US" sz="1100">
                <a:solidFill>
                  <a:prstClr val="black"/>
                </a:solidFill>
                <a:ea typeface="+mn-lt"/>
                <a:cs typeface="+mn-lt"/>
              </a:rPr>
              <a:t>Note 3: Please ensure that all information aligns with the Letter of Intent or Purchase Order as per submitted by your company earlier in the MDSG-MFG Application Form.</a:t>
            </a:r>
          </a:p>
        </p:txBody>
      </p:sp>
    </p:spTree>
    <p:extLst>
      <p:ext uri="{BB962C8B-B14F-4D97-AF65-F5344CB8AC3E}">
        <p14:creationId xmlns:p14="http://schemas.microsoft.com/office/powerpoint/2010/main" val="42429830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948DC-F04C-30C3-FB04-B8405470D1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7E003D-1047-F634-B51E-84189F2FB7E3}"/>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7.2 Customer Pipeline (2/2)</a:t>
            </a:r>
            <a:endParaRPr lang="en-US" b="1"/>
          </a:p>
        </p:txBody>
      </p:sp>
      <p:sp>
        <p:nvSpPr>
          <p:cNvPr id="4" name="Slide Number Placeholder 3">
            <a:extLst>
              <a:ext uri="{FF2B5EF4-FFF2-40B4-BE49-F238E27FC236}">
                <a16:creationId xmlns:a16="http://schemas.microsoft.com/office/drawing/2014/main" id="{9150DA43-9AE2-D6C0-9C83-97FD92729D91}"/>
              </a:ext>
            </a:extLst>
          </p:cNvPr>
          <p:cNvSpPr>
            <a:spLocks noGrp="1"/>
          </p:cNvSpPr>
          <p:nvPr>
            <p:ph type="sldNum" sz="quarter" idx="12"/>
          </p:nvPr>
        </p:nvSpPr>
        <p:spPr/>
        <p:txBody>
          <a:bodyPr/>
          <a:lstStyle/>
          <a:p>
            <a:fld id="{AF3AB783-08A3-C047-8A9E-D72AFDBF4A9F}" type="slidenum">
              <a:rPr lang="en-US" smtClean="0"/>
              <a:pPr/>
              <a:t>42</a:t>
            </a:fld>
            <a:endParaRPr lang="en-US"/>
          </a:p>
        </p:txBody>
      </p:sp>
      <p:graphicFrame>
        <p:nvGraphicFramePr>
          <p:cNvPr id="7" name="Table 6">
            <a:extLst>
              <a:ext uri="{FF2B5EF4-FFF2-40B4-BE49-F238E27FC236}">
                <a16:creationId xmlns:a16="http://schemas.microsoft.com/office/drawing/2014/main" id="{A027F247-086A-747C-FBE2-F160DB5CB4B3}"/>
              </a:ext>
            </a:extLst>
          </p:cNvPr>
          <p:cNvGraphicFramePr>
            <a:graphicFrameLocks noGrp="1"/>
          </p:cNvGraphicFramePr>
          <p:nvPr>
            <p:extLst>
              <p:ext uri="{D42A27DB-BD31-4B8C-83A1-F6EECF244321}">
                <p14:modId xmlns:p14="http://schemas.microsoft.com/office/powerpoint/2010/main" val="1766485872"/>
              </p:ext>
            </p:extLst>
          </p:nvPr>
        </p:nvGraphicFramePr>
        <p:xfrm>
          <a:off x="506995" y="928538"/>
          <a:ext cx="11295262" cy="1461696"/>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7.2.2 </a:t>
                      </a:r>
                      <a:r>
                        <a:rPr lang="en-US" sz="1200" b="1" i="0" u="none" strike="noStrike" noProof="0">
                          <a:solidFill>
                            <a:srgbClr val="FFFFFF"/>
                          </a:solidFill>
                          <a:effectLst/>
                          <a:latin typeface="Aptos"/>
                          <a:cs typeface="Arial"/>
                        </a:rPr>
                        <a:t>Prospect Customers (if any)</a:t>
                      </a:r>
                      <a:endParaRPr lang="en-US" sz="1200" b="1">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4">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Prospect Customer #1</a:t>
                      </a:r>
                      <a:endParaRPr lang="en-US" sz="1200" b="1">
                        <a:latin typeface="Aptos"/>
                      </a:endParaRPr>
                    </a:p>
                  </a:txBody>
                  <a:tcPr marL="68580" marR="68580" anchor="ctr">
                    <a:lnL w="12058">
                      <a:solidFill>
                        <a:srgbClr val="FFFFFF"/>
                      </a:solidFill>
                    </a:lnL>
                    <a:lnR w="12058">
                      <a:solidFill>
                        <a:srgbClr val="FFFFFF"/>
                      </a:solidFill>
                    </a:lnR>
                    <a:lnT w="36195">
                      <a:solidFill>
                        <a:srgbClr val="FFFFFF"/>
                      </a:solidFill>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&lt;Name of Customer Company&gt;</a:t>
                      </a:r>
                      <a:endParaRPr lang="en-US" sz="1200">
                        <a:latin typeface="Aptos"/>
                      </a:endParaRPr>
                    </a:p>
                  </a:txBody>
                  <a:tcPr marL="68580" marR="68580" anchor="ctr">
                    <a:lnL w="12058">
                      <a:solidFill>
                        <a:srgbClr val="FFFFFF"/>
                      </a:solidFill>
                    </a:lnL>
                    <a:lnR w="12058">
                      <a:solidFill>
                        <a:srgbClr val="FFFFFF"/>
                      </a:solidFill>
                    </a:lnR>
                    <a:lnT w="36195">
                      <a:solidFill>
                        <a:srgbClr val="FFFFFF"/>
                      </a:solidFill>
                    </a:lnT>
                    <a:lnB w="12058">
                      <a:solidFill>
                        <a:srgbClr val="FFFFFF"/>
                      </a:solidFill>
                    </a:lnB>
                  </a:tcPr>
                </a:tc>
                <a:extLst>
                  <a:ext uri="{0D108BD9-81ED-4DB2-BD59-A6C34878D82A}">
                    <a16:rowId xmlns:a16="http://schemas.microsoft.com/office/drawing/2014/main" val="2500053089"/>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cs typeface="Arial"/>
                        </a:rPr>
                        <a:t>Their Project needs </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8"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8"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85738285"/>
                  </a:ext>
                </a:extLst>
              </a:tr>
              <a:tr h="238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MY" sz="1200" b="1" i="0" u="none" strike="noStrike" noProof="0">
                          <a:solidFill>
                            <a:srgbClr val="FFFFFF"/>
                          </a:solidFill>
                          <a:effectLst/>
                          <a:latin typeface="Aptos"/>
                          <a:cs typeface="Arial"/>
                        </a:rPr>
                        <a:t>Status of engagement</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8"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a:highlight>
                            <a:srgbClr val="FFFF00"/>
                          </a:highlight>
                          <a:latin typeface="Aptos"/>
                        </a:rPr>
                        <a:t>&lt;e.g. discussion initiated, requirement gathering, pilot approved </a:t>
                      </a:r>
                      <a:r>
                        <a:rPr lang="en-US" sz="1200" err="1">
                          <a:highlight>
                            <a:srgbClr val="FFFF00"/>
                          </a:highlight>
                          <a:latin typeface="Aptos"/>
                        </a:rPr>
                        <a:t>etc</a:t>
                      </a:r>
                      <a:r>
                        <a:rPr lang="en-US" sz="1200">
                          <a:highlight>
                            <a:srgbClr val="FFFF00"/>
                          </a:highlight>
                          <a:latin typeface="Aptos"/>
                        </a:rPr>
                        <a:t>&gt;</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8"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03447947"/>
                  </a:ext>
                </a:extLst>
              </a:tr>
              <a:tr h="300789">
                <a:tc>
                  <a:txBody>
                    <a:bodyPr/>
                    <a:lstStyle/>
                    <a:p>
                      <a:pPr lvl="0" algn="l">
                        <a:lnSpc>
                          <a:spcPts val="1650"/>
                        </a:lnSpc>
                        <a:buNone/>
                      </a:pPr>
                      <a:r>
                        <a:rPr lang="en-MY" sz="1200" b="1" i="0" u="none" strike="noStrike" noProof="0">
                          <a:solidFill>
                            <a:srgbClr val="FFFFFF"/>
                          </a:solidFill>
                          <a:effectLst/>
                          <a:latin typeface="Aptos"/>
                        </a:rPr>
                        <a:t>Client Segment</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please indicate the manufacturing sector and company size — if known, e.g. Automotive – large enterprise</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8"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573975777"/>
                  </a:ext>
                </a:extLst>
              </a:tr>
            </a:tbl>
          </a:graphicData>
        </a:graphic>
      </p:graphicFrame>
      <p:sp>
        <p:nvSpPr>
          <p:cNvPr id="8" name="TextBox 6">
            <a:extLst>
              <a:ext uri="{FF2B5EF4-FFF2-40B4-BE49-F238E27FC236}">
                <a16:creationId xmlns:a16="http://schemas.microsoft.com/office/drawing/2014/main" id="{BF4CC101-B79A-044A-C9A5-DE2811001A79}"/>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
        <p:nvSpPr>
          <p:cNvPr id="9" name="TextBox 8">
            <a:extLst>
              <a:ext uri="{FF2B5EF4-FFF2-40B4-BE49-F238E27FC236}">
                <a16:creationId xmlns:a16="http://schemas.microsoft.com/office/drawing/2014/main" id="{9A4091FC-55FF-E287-7AA2-84A047C5D3E7}"/>
              </a:ext>
            </a:extLst>
          </p:cNvPr>
          <p:cNvSpPr txBox="1"/>
          <p:nvPr/>
        </p:nvSpPr>
        <p:spPr>
          <a:xfrm>
            <a:off x="435429" y="2521039"/>
            <a:ext cx="11088171" cy="600164"/>
          </a:xfrm>
          <a:prstGeom prst="rect">
            <a:avLst/>
          </a:prstGeom>
          <a:noFill/>
        </p:spPr>
        <p:txBody>
          <a:bodyPr wrap="square" lIns="91440" tIns="45720" rIns="91440" bIns="45720" anchor="t">
            <a:spAutoFit/>
          </a:bodyPr>
          <a:lstStyle/>
          <a:p>
            <a:pPr marL="171450" indent="-171450">
              <a:buFont typeface="Arial"/>
              <a:buChar char="•"/>
              <a:defRPr/>
            </a:pPr>
            <a:r>
              <a:rPr lang="en-US" sz="1100">
                <a:solidFill>
                  <a:prstClr val="black"/>
                </a:solidFill>
                <a:ea typeface="+mn-lt"/>
                <a:cs typeface="+mn-lt"/>
              </a:rPr>
              <a:t>Note 1: Applicant is encouraged to share the prospect customer(s) if there is.</a:t>
            </a:r>
          </a:p>
          <a:p>
            <a:pPr marL="171450" indent="-171450">
              <a:buFont typeface="Arial"/>
              <a:buChar char="•"/>
              <a:defRPr/>
            </a:pPr>
            <a:r>
              <a:rPr lang="en-US" sz="1100">
                <a:solidFill>
                  <a:prstClr val="black"/>
                </a:solidFill>
                <a:ea typeface="+mn-lt"/>
                <a:cs typeface="+mn-lt"/>
              </a:rPr>
              <a:t>Note 2: Please add more table if there is more prospect customers. </a:t>
            </a:r>
          </a:p>
          <a:p>
            <a:pPr marL="171450" indent="-171450">
              <a:buFont typeface="Arial"/>
              <a:buChar char="•"/>
              <a:defRPr/>
            </a:pPr>
            <a:r>
              <a:rPr lang="en-US" sz="1100">
                <a:solidFill>
                  <a:prstClr val="black"/>
                </a:solidFill>
                <a:ea typeface="+mn-lt"/>
                <a:cs typeface="+mn-lt"/>
              </a:rPr>
              <a:t>Note 2: If this sub-section 7.2.2 is not applicable, please indicate. </a:t>
            </a:r>
          </a:p>
        </p:txBody>
      </p:sp>
    </p:spTree>
    <p:extLst>
      <p:ext uri="{BB962C8B-B14F-4D97-AF65-F5344CB8AC3E}">
        <p14:creationId xmlns:p14="http://schemas.microsoft.com/office/powerpoint/2010/main" val="11495299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47938-78B4-36E7-81F8-CBEDBAB9EB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7BD433-AB7A-3069-0E8A-0EB3FEC51AE7}"/>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7.3 Business Model</a:t>
            </a:r>
            <a:endParaRPr lang="en-US" b="1"/>
          </a:p>
        </p:txBody>
      </p:sp>
      <p:sp>
        <p:nvSpPr>
          <p:cNvPr id="4" name="Slide Number Placeholder 3">
            <a:extLst>
              <a:ext uri="{FF2B5EF4-FFF2-40B4-BE49-F238E27FC236}">
                <a16:creationId xmlns:a16="http://schemas.microsoft.com/office/drawing/2014/main" id="{4A6CA91B-781B-2029-EA35-685EAFD99810}"/>
              </a:ext>
            </a:extLst>
          </p:cNvPr>
          <p:cNvSpPr>
            <a:spLocks noGrp="1"/>
          </p:cNvSpPr>
          <p:nvPr>
            <p:ph type="sldNum" sz="quarter" idx="12"/>
          </p:nvPr>
        </p:nvSpPr>
        <p:spPr/>
        <p:txBody>
          <a:bodyPr/>
          <a:lstStyle/>
          <a:p>
            <a:fld id="{AF3AB783-08A3-C047-8A9E-D72AFDBF4A9F}" type="slidenum">
              <a:rPr lang="en-US" smtClean="0"/>
              <a:pPr/>
              <a:t>43</a:t>
            </a:fld>
            <a:endParaRPr lang="en-US"/>
          </a:p>
        </p:txBody>
      </p:sp>
      <p:graphicFrame>
        <p:nvGraphicFramePr>
          <p:cNvPr id="5" name="Table 4">
            <a:extLst>
              <a:ext uri="{FF2B5EF4-FFF2-40B4-BE49-F238E27FC236}">
                <a16:creationId xmlns:a16="http://schemas.microsoft.com/office/drawing/2014/main" id="{9119BBC8-EA4B-F51D-6A67-54266024665D}"/>
              </a:ext>
            </a:extLst>
          </p:cNvPr>
          <p:cNvGraphicFramePr>
            <a:graphicFrameLocks noGrp="1"/>
          </p:cNvGraphicFramePr>
          <p:nvPr>
            <p:extLst>
              <p:ext uri="{D42A27DB-BD31-4B8C-83A1-F6EECF244321}">
                <p14:modId xmlns:p14="http://schemas.microsoft.com/office/powerpoint/2010/main" val="726699515"/>
              </p:ext>
            </p:extLst>
          </p:nvPr>
        </p:nvGraphicFramePr>
        <p:xfrm>
          <a:off x="403451" y="839273"/>
          <a:ext cx="11295263" cy="1048258"/>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gridSpan="2">
                  <a:txBody>
                    <a:bodyPr/>
                    <a:lstStyle/>
                    <a:p>
                      <a:pPr lvl="0" algn="ctr">
                        <a:lnSpc>
                          <a:spcPts val="1650"/>
                        </a:lnSpc>
                        <a:buNone/>
                      </a:pPr>
                      <a:r>
                        <a:rPr lang="en-US" sz="1200" b="1" i="0">
                          <a:solidFill>
                            <a:srgbClr val="FFFFFF"/>
                          </a:solidFill>
                          <a:effectLst/>
                          <a:latin typeface="Aptos"/>
                        </a:rPr>
                        <a:t>7.3.1 </a:t>
                      </a:r>
                      <a:r>
                        <a:rPr lang="en-US" sz="1200" b="1" i="0" u="none" strike="noStrike" noProof="0">
                          <a:solidFill>
                            <a:srgbClr val="FFFFFF"/>
                          </a:solidFill>
                          <a:effectLst/>
                          <a:latin typeface="Aptos"/>
                        </a:rPr>
                        <a:t>Pricing Strategy</a:t>
                      </a:r>
                      <a:endParaRPr lang="en-US" sz="1200" b="1" i="0">
                        <a:solidFill>
                          <a:srgbClr val="FFFFFF"/>
                        </a:solidFill>
                        <a:effectLst/>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Describe pricing approach</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one-time license, subscription, usage-based</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Indicate pricing range or structure (if available)</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bl>
          </a:graphicData>
        </a:graphic>
      </p:graphicFrame>
      <p:graphicFrame>
        <p:nvGraphicFramePr>
          <p:cNvPr id="7" name="Table 6">
            <a:extLst>
              <a:ext uri="{FF2B5EF4-FFF2-40B4-BE49-F238E27FC236}">
                <a16:creationId xmlns:a16="http://schemas.microsoft.com/office/drawing/2014/main" id="{F36D3732-E396-8DE6-8B06-BEA445E187A4}"/>
              </a:ext>
            </a:extLst>
          </p:cNvPr>
          <p:cNvGraphicFramePr>
            <a:graphicFrameLocks noGrp="1"/>
          </p:cNvGraphicFramePr>
          <p:nvPr>
            <p:extLst>
              <p:ext uri="{D42A27DB-BD31-4B8C-83A1-F6EECF244321}">
                <p14:modId xmlns:p14="http://schemas.microsoft.com/office/powerpoint/2010/main" val="206441544"/>
              </p:ext>
            </p:extLst>
          </p:nvPr>
        </p:nvGraphicFramePr>
        <p:xfrm>
          <a:off x="403450" y="2142935"/>
          <a:ext cx="11295263" cy="1081278"/>
        </p:xfrm>
        <a:graphic>
          <a:graphicData uri="http://schemas.openxmlformats.org/drawingml/2006/table">
            <a:tbl>
              <a:tblPr firstRow="1" bandRow="1">
                <a:tableStyleId>{5C22544A-7EE6-4342-B048-85BDC9FD1C3A}</a:tableStyleId>
              </a:tblPr>
              <a:tblGrid>
                <a:gridCol w="3118185">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7.3.2 </a:t>
                      </a:r>
                      <a:r>
                        <a:rPr lang="en-US" sz="1200" b="1" i="0" u="none" strike="noStrike" noProof="0">
                          <a:solidFill>
                            <a:srgbClr val="FFFFFF"/>
                          </a:solidFill>
                          <a:effectLst/>
                          <a:latin typeface="Aptos"/>
                          <a:cs typeface="Arial"/>
                        </a:rPr>
                        <a:t>Revenue Streams</a:t>
                      </a:r>
                      <a:endParaRPr lang="en-US" b="1">
                        <a:latin typeface="Aptos"/>
                      </a:endParaRPr>
                    </a:p>
                  </a:txBody>
                  <a:tcPr marL="68580" marR="68580" anchor="ctr">
                    <a:lnL w="12058" cap="flat" cmpd="sng" algn="ctr">
                      <a:solidFill>
                        <a:srgbClr val="FFFFFF"/>
                      </a:solidFill>
                      <a:prstDash val="solid"/>
                      <a:round/>
                      <a:headEnd type="none" w="med" len="med"/>
                      <a:tailEnd type="none" w="med" len="med"/>
                    </a:lnL>
                    <a:lnR w="12058">
                      <a:solidFill>
                        <a:srgbClr val="FFFFFF"/>
                      </a:solidFill>
                    </a:lnR>
                    <a:lnT w="12058">
                      <a:solidFill>
                        <a:srgbClr val="FFFFFF"/>
                      </a:solidFill>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marL="0" lvl="0" indent="0" algn="l">
                        <a:lnSpc>
                          <a:spcPct val="100000"/>
                        </a:lnSpc>
                        <a:spcBef>
                          <a:spcPts val="0"/>
                        </a:spcBef>
                        <a:spcAft>
                          <a:spcPts val="0"/>
                        </a:spcAft>
                        <a:buNone/>
                      </a:pPr>
                      <a:r>
                        <a:rPr lang="en-MY" sz="1200" b="1" i="0" u="none" strike="noStrike" noProof="0">
                          <a:solidFill>
                            <a:srgbClr val="FFFFFF"/>
                          </a:solidFill>
                          <a:effectLst/>
                          <a:latin typeface="Aptos"/>
                        </a:rPr>
                        <a:t>Identify sources of revenue</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marL="0" lvl="0" indent="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software sales, subscription fees, maintenance, add-ons</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marL="0" lvl="0" indent="0" algn="l">
                        <a:lnSpc>
                          <a:spcPts val="1650"/>
                        </a:lnSpc>
                        <a:buNone/>
                      </a:pPr>
                      <a:r>
                        <a:rPr lang="en-MY" sz="1200" b="1" i="0" u="none" strike="noStrike" noProof="0">
                          <a:solidFill>
                            <a:srgbClr val="FFFFFF"/>
                          </a:solidFill>
                          <a:effectLst/>
                          <a:latin typeface="Aptos"/>
                        </a:rPr>
                        <a:t>Explain how revenue is expected to grow or scale over time</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marL="0" lvl="0" indent="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bl>
          </a:graphicData>
        </a:graphic>
      </p:graphicFrame>
      <p:sp>
        <p:nvSpPr>
          <p:cNvPr id="6" name="Title 1">
            <a:extLst>
              <a:ext uri="{FF2B5EF4-FFF2-40B4-BE49-F238E27FC236}">
                <a16:creationId xmlns:a16="http://schemas.microsoft.com/office/drawing/2014/main" id="{AEB86DB4-C1A7-7FF5-BCD9-F5E6BA9E286E}"/>
              </a:ext>
            </a:extLst>
          </p:cNvPr>
          <p:cNvSpPr txBox="1">
            <a:spLocks/>
          </p:cNvSpPr>
          <p:nvPr/>
        </p:nvSpPr>
        <p:spPr>
          <a:xfrm>
            <a:off x="431757" y="3574706"/>
            <a:ext cx="10663733"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7.4 Competitive Advantage</a:t>
            </a:r>
            <a:endParaRPr lang="en-US" b="1"/>
          </a:p>
        </p:txBody>
      </p:sp>
      <p:graphicFrame>
        <p:nvGraphicFramePr>
          <p:cNvPr id="10" name="Table 9">
            <a:extLst>
              <a:ext uri="{FF2B5EF4-FFF2-40B4-BE49-F238E27FC236}">
                <a16:creationId xmlns:a16="http://schemas.microsoft.com/office/drawing/2014/main" id="{07727E98-6B5B-648A-ABB9-3777E23001BB}"/>
              </a:ext>
            </a:extLst>
          </p:cNvPr>
          <p:cNvGraphicFramePr>
            <a:graphicFrameLocks noGrp="1"/>
          </p:cNvGraphicFramePr>
          <p:nvPr>
            <p:extLst>
              <p:ext uri="{D42A27DB-BD31-4B8C-83A1-F6EECF244321}">
                <p14:modId xmlns:p14="http://schemas.microsoft.com/office/powerpoint/2010/main" val="4266724789"/>
              </p:ext>
            </p:extLst>
          </p:nvPr>
        </p:nvGraphicFramePr>
        <p:xfrm>
          <a:off x="403449" y="4080067"/>
          <a:ext cx="11295262" cy="1543738"/>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Differentiation</a:t>
                      </a:r>
                      <a:endParaRPr lang="en-US" b="1">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Describe what makes the solution unique compared to competitors</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ts val="1650"/>
                        </a:lnSpc>
                        <a:buNone/>
                      </a:pPr>
                      <a:r>
                        <a:rPr lang="en-MY" sz="1200" b="1" i="0" u="none" strike="noStrike" noProof="0">
                          <a:solidFill>
                            <a:srgbClr val="FFFFFF"/>
                          </a:solidFill>
                          <a:effectLst/>
                          <a:latin typeface="Aptos"/>
                          <a:cs typeface="Arial"/>
                        </a:rPr>
                        <a:t>Highlight key strengths</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better performance, lower cost, proprietary technology, industry expertise</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300789">
                <a:tc>
                  <a:txBody>
                    <a:bodyPr/>
                    <a:lstStyle/>
                    <a:p>
                      <a:pPr lvl="0" algn="l">
                        <a:lnSpc>
                          <a:spcPts val="1650"/>
                        </a:lnSpc>
                        <a:buNone/>
                      </a:pPr>
                      <a:r>
                        <a:rPr lang="en-MY" sz="1200" b="1" i="0" u="none" strike="noStrike" noProof="0">
                          <a:solidFill>
                            <a:srgbClr val="FFFFFF"/>
                          </a:solidFill>
                          <a:effectLst/>
                          <a:latin typeface="Aptos"/>
                        </a:rPr>
                        <a:t>Explain why customers would choose this solution over alternatives</a:t>
                      </a:r>
                      <a:endParaRPr lang="en-US" b="1">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tcPr>
                </a:tc>
                <a:extLst>
                  <a:ext uri="{0D108BD9-81ED-4DB2-BD59-A6C34878D82A}">
                    <a16:rowId xmlns:a16="http://schemas.microsoft.com/office/drawing/2014/main" val="3439086367"/>
                  </a:ext>
                </a:extLst>
              </a:tr>
            </a:tbl>
          </a:graphicData>
        </a:graphic>
      </p:graphicFrame>
      <p:sp>
        <p:nvSpPr>
          <p:cNvPr id="8" name="TextBox 6">
            <a:extLst>
              <a:ext uri="{FF2B5EF4-FFF2-40B4-BE49-F238E27FC236}">
                <a16:creationId xmlns:a16="http://schemas.microsoft.com/office/drawing/2014/main" id="{E2154A6F-868A-E56F-9697-6C1E43DFE549}"/>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2266041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A2BFDFE-4B7B-2B1B-3CC6-23D8507B6D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8A9A2A-3A8B-064F-562C-F5081F3A9E59}"/>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7.5 IP Strategy</a:t>
            </a:r>
            <a:endParaRPr lang="en-US" b="1"/>
          </a:p>
        </p:txBody>
      </p:sp>
      <p:sp>
        <p:nvSpPr>
          <p:cNvPr id="4" name="Slide Number Placeholder 3">
            <a:extLst>
              <a:ext uri="{FF2B5EF4-FFF2-40B4-BE49-F238E27FC236}">
                <a16:creationId xmlns:a16="http://schemas.microsoft.com/office/drawing/2014/main" id="{342567FA-35C6-97AF-B4AA-C95DA73A2DAC}"/>
              </a:ext>
            </a:extLst>
          </p:cNvPr>
          <p:cNvSpPr>
            <a:spLocks noGrp="1"/>
          </p:cNvSpPr>
          <p:nvPr>
            <p:ph type="sldNum" sz="quarter" idx="12"/>
          </p:nvPr>
        </p:nvSpPr>
        <p:spPr/>
        <p:txBody>
          <a:bodyPr/>
          <a:lstStyle/>
          <a:p>
            <a:fld id="{AF3AB783-08A3-C047-8A9E-D72AFDBF4A9F}" type="slidenum">
              <a:rPr lang="en-US" smtClean="0"/>
              <a:pPr/>
              <a:t>44</a:t>
            </a:fld>
            <a:endParaRPr lang="en-US"/>
          </a:p>
        </p:txBody>
      </p:sp>
      <p:graphicFrame>
        <p:nvGraphicFramePr>
          <p:cNvPr id="5" name="Table 4">
            <a:extLst>
              <a:ext uri="{FF2B5EF4-FFF2-40B4-BE49-F238E27FC236}">
                <a16:creationId xmlns:a16="http://schemas.microsoft.com/office/drawing/2014/main" id="{904CC51B-08EB-F027-EE49-BC595DD20788}"/>
              </a:ext>
            </a:extLst>
          </p:cNvPr>
          <p:cNvGraphicFramePr>
            <a:graphicFrameLocks noGrp="1"/>
          </p:cNvGraphicFramePr>
          <p:nvPr>
            <p:extLst>
              <p:ext uri="{D42A27DB-BD31-4B8C-83A1-F6EECF244321}">
                <p14:modId xmlns:p14="http://schemas.microsoft.com/office/powerpoint/2010/main" val="2079030188"/>
              </p:ext>
            </p:extLst>
          </p:nvPr>
        </p:nvGraphicFramePr>
        <p:xfrm>
          <a:off x="435429" y="1058241"/>
          <a:ext cx="11295263" cy="1371600"/>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Indicate whether the solution involves or plans to secure intellectual property</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cs typeface="Segoe UI"/>
                        </a:rPr>
                        <a:t>e.g. patents, copyrights, trademarks</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Describe ownership of technology or proprietary components</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573975777"/>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Explain how IP will be protected and leveraged for competitive advantage</a:t>
                      </a:r>
                      <a:endParaRPr lang="en-US" sz="1200" b="1">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sz="1200">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chemeClr val="bg1">
                        <a:lumMod val="95000"/>
                      </a:schemeClr>
                    </a:solidFill>
                  </a:tcPr>
                </a:tc>
                <a:extLst>
                  <a:ext uri="{0D108BD9-81ED-4DB2-BD59-A6C34878D82A}">
                    <a16:rowId xmlns:a16="http://schemas.microsoft.com/office/drawing/2014/main" val="3034934200"/>
                  </a:ext>
                </a:extLst>
              </a:tr>
            </a:tbl>
          </a:graphicData>
        </a:graphic>
      </p:graphicFrame>
      <p:sp>
        <p:nvSpPr>
          <p:cNvPr id="8" name="TextBox 6">
            <a:extLst>
              <a:ext uri="{FF2B5EF4-FFF2-40B4-BE49-F238E27FC236}">
                <a16:creationId xmlns:a16="http://schemas.microsoft.com/office/drawing/2014/main" id="{AE06B6FC-F4E3-A03F-F2BC-C539C85E4CE1}"/>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3202058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2DF4F9D-46AF-5387-0856-F6D7BEDBC5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CCC331-666B-E48D-AA38-F18A37E792DC}"/>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7.6 Marketing &amp; Promotion Plan</a:t>
            </a:r>
            <a:endParaRPr lang="en-US" b="1"/>
          </a:p>
        </p:txBody>
      </p:sp>
      <p:sp>
        <p:nvSpPr>
          <p:cNvPr id="4" name="Slide Number Placeholder 3">
            <a:extLst>
              <a:ext uri="{FF2B5EF4-FFF2-40B4-BE49-F238E27FC236}">
                <a16:creationId xmlns:a16="http://schemas.microsoft.com/office/drawing/2014/main" id="{07E4EB8D-421C-FF30-B9F6-F3CEEDDADF9C}"/>
              </a:ext>
            </a:extLst>
          </p:cNvPr>
          <p:cNvSpPr>
            <a:spLocks noGrp="1"/>
          </p:cNvSpPr>
          <p:nvPr>
            <p:ph type="sldNum" sz="quarter" idx="12"/>
          </p:nvPr>
        </p:nvSpPr>
        <p:spPr/>
        <p:txBody>
          <a:bodyPr/>
          <a:lstStyle/>
          <a:p>
            <a:fld id="{AF3AB783-08A3-C047-8A9E-D72AFDBF4A9F}" type="slidenum">
              <a:rPr lang="en-US" smtClean="0"/>
              <a:pPr/>
              <a:t>45</a:t>
            </a:fld>
            <a:endParaRPr lang="en-US"/>
          </a:p>
        </p:txBody>
      </p:sp>
      <p:graphicFrame>
        <p:nvGraphicFramePr>
          <p:cNvPr id="5" name="Table 4">
            <a:extLst>
              <a:ext uri="{FF2B5EF4-FFF2-40B4-BE49-F238E27FC236}">
                <a16:creationId xmlns:a16="http://schemas.microsoft.com/office/drawing/2014/main" id="{DBC7311D-F445-A36A-4F23-19A4B23D72C9}"/>
              </a:ext>
            </a:extLst>
          </p:cNvPr>
          <p:cNvGraphicFramePr>
            <a:graphicFrameLocks noGrp="1"/>
          </p:cNvGraphicFramePr>
          <p:nvPr>
            <p:extLst>
              <p:ext uri="{D42A27DB-BD31-4B8C-83A1-F6EECF244321}">
                <p14:modId xmlns:p14="http://schemas.microsoft.com/office/powerpoint/2010/main" val="2633041359"/>
              </p:ext>
            </p:extLst>
          </p:nvPr>
        </p:nvGraphicFramePr>
        <p:xfrm>
          <a:off x="435429" y="1058241"/>
          <a:ext cx="11295263" cy="943229"/>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Describe your strategy to reach your target clients</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describe your marketing and promotion strategy to reach your target clients, e.g. : </a:t>
                      </a:r>
                    </a:p>
                    <a:p>
                      <a:pPr marL="171450" lvl="0" indent="-171450" algn="l">
                        <a:lnSpc>
                          <a:spcPts val="1650"/>
                        </a:lnSpc>
                        <a:buFont typeface="Arial" panose="020B0604020202020204" pitchFamily="34" charset="0"/>
                        <a:buChar char="•"/>
                      </a:pPr>
                      <a:r>
                        <a:rPr lang="en-US" sz="1200" b="0" i="0" u="none" strike="noStrike" noProof="0">
                          <a:solidFill>
                            <a:schemeClr val="tx1"/>
                          </a:solidFill>
                          <a:effectLst/>
                          <a:highlight>
                            <a:srgbClr val="FFFF00"/>
                          </a:highlight>
                          <a:latin typeface="Aptos"/>
                          <a:cs typeface="Arial"/>
                        </a:rPr>
                        <a:t>Via digital (e.g. social media, email campaigns etc.)?</a:t>
                      </a:r>
                    </a:p>
                    <a:p>
                      <a:pPr marL="171450" lvl="0" indent="-171450" algn="l">
                        <a:lnSpc>
                          <a:spcPts val="1650"/>
                        </a:lnSpc>
                        <a:buFont typeface="Arial" panose="020B0604020202020204" pitchFamily="34" charset="0"/>
                        <a:buChar char="•"/>
                      </a:pPr>
                      <a:r>
                        <a:rPr lang="en-US" sz="1200" b="0" i="0" u="none" strike="noStrike" noProof="0">
                          <a:solidFill>
                            <a:schemeClr val="tx1"/>
                          </a:solidFill>
                          <a:effectLst/>
                          <a:highlight>
                            <a:srgbClr val="FFFF00"/>
                          </a:highlight>
                          <a:latin typeface="Aptos"/>
                          <a:cs typeface="Arial"/>
                        </a:rPr>
                        <a:t>Via offline (e.g. print media, trade expos, events </a:t>
                      </a:r>
                      <a:r>
                        <a:rPr lang="en-US" sz="1200" b="0" i="0" u="none" strike="noStrike" noProof="0" err="1">
                          <a:solidFill>
                            <a:schemeClr val="tx1"/>
                          </a:solidFill>
                          <a:effectLst/>
                          <a:highlight>
                            <a:srgbClr val="FFFF00"/>
                          </a:highlight>
                          <a:latin typeface="Aptos"/>
                          <a:cs typeface="Arial"/>
                        </a:rPr>
                        <a:t>etc</a:t>
                      </a:r>
                      <a:r>
                        <a:rPr lang="en-US" sz="1200" b="0" i="0" u="none" strike="noStrike" noProof="0">
                          <a:solidFill>
                            <a:schemeClr val="tx1"/>
                          </a:solidFill>
                          <a:effectLst/>
                          <a:highlight>
                            <a:srgbClr val="FFFF00"/>
                          </a:highlight>
                          <a:latin typeface="Aptos"/>
                          <a:cs typeface="Arial"/>
                        </a:rPr>
                        <a:t>)?</a:t>
                      </a:r>
                    </a:p>
                    <a:p>
                      <a:pPr marL="171450" lvl="0" indent="-171450" algn="l">
                        <a:lnSpc>
                          <a:spcPts val="1650"/>
                        </a:lnSpc>
                        <a:buFont typeface="Arial" panose="020B0604020202020204" pitchFamily="34" charset="0"/>
                        <a:buChar char="•"/>
                      </a:pPr>
                      <a:r>
                        <a:rPr lang="en-US" sz="1200" b="0" i="0" u="none" strike="noStrike" noProof="0">
                          <a:solidFill>
                            <a:schemeClr val="tx1"/>
                          </a:solidFill>
                          <a:effectLst/>
                          <a:highlight>
                            <a:srgbClr val="FFFF00"/>
                          </a:highlight>
                          <a:latin typeface="Aptos"/>
                          <a:cs typeface="Arial"/>
                        </a:rPr>
                        <a:t>Via Partnerships, PR or sector-specific channels?</a:t>
                      </a: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8199246"/>
                  </a:ext>
                </a:extLst>
              </a:tr>
            </a:tbl>
          </a:graphicData>
        </a:graphic>
      </p:graphicFrame>
      <p:sp>
        <p:nvSpPr>
          <p:cNvPr id="8" name="TextBox 6">
            <a:extLst>
              <a:ext uri="{FF2B5EF4-FFF2-40B4-BE49-F238E27FC236}">
                <a16:creationId xmlns:a16="http://schemas.microsoft.com/office/drawing/2014/main" id="{87A91429-70F7-1600-A4AA-552C4D4DD2C8}"/>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25246147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EDBD1-7733-BB9A-4FED-5D5A1E0DDEA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B8BC953-7384-AE91-EB8E-467195EC53B0}"/>
              </a:ext>
            </a:extLst>
          </p:cNvPr>
          <p:cNvSpPr>
            <a:spLocks noGrp="1"/>
          </p:cNvSpPr>
          <p:nvPr>
            <p:ph type="title"/>
          </p:nvPr>
        </p:nvSpPr>
        <p:spPr/>
        <p:txBody>
          <a:bodyPr lIns="91440" tIns="45720" rIns="91440" bIns="45720" anchor="t"/>
          <a:lstStyle/>
          <a:p>
            <a:r>
              <a:rPr lang="en-US" b="1">
                <a:latin typeface="Arial"/>
                <a:cs typeface="Arial"/>
              </a:rPr>
              <a:t>SECTION 8 — Risk, Sustainability &amp; Collaboration</a:t>
            </a:r>
            <a:endParaRPr lang="en-US" b="1"/>
          </a:p>
        </p:txBody>
      </p:sp>
      <p:sp>
        <p:nvSpPr>
          <p:cNvPr id="5" name="Subtitle 4">
            <a:extLst>
              <a:ext uri="{FF2B5EF4-FFF2-40B4-BE49-F238E27FC236}">
                <a16:creationId xmlns:a16="http://schemas.microsoft.com/office/drawing/2014/main" id="{1BEB82EF-4894-0778-C089-7AB8A65F0B65}"/>
              </a:ext>
            </a:extLst>
          </p:cNvPr>
          <p:cNvSpPr>
            <a:spLocks noGrp="1"/>
          </p:cNvSpPr>
          <p:nvPr>
            <p:ph type="subTitle" idx="1"/>
          </p:nvPr>
        </p:nvSpPr>
        <p:spPr>
          <a:xfrm>
            <a:off x="838200" y="3166615"/>
            <a:ext cx="9144000" cy="3528629"/>
          </a:xfrm>
        </p:spPr>
        <p:txBody>
          <a:bodyPr lIns="91440" tIns="45720" rIns="91440" bIns="45720" anchor="t"/>
          <a:lstStyle/>
          <a:p>
            <a:r>
              <a:rPr lang="en-MY" sz="1000" b="1" u="sng">
                <a:latin typeface="Aptos"/>
                <a:cs typeface="Arial"/>
              </a:rPr>
              <a:t>Description</a:t>
            </a:r>
            <a:endParaRPr lang="en-US" sz="1000" u="sng">
              <a:latin typeface="Aptos"/>
              <a:cs typeface="Arial"/>
            </a:endParaRPr>
          </a:p>
          <a:p>
            <a:r>
              <a:rPr lang="en-MY" sz="1000">
                <a:latin typeface="Aptos"/>
                <a:cs typeface="Segoe UI"/>
              </a:rPr>
              <a:t>Assesses the </a:t>
            </a:r>
            <a:r>
              <a:rPr lang="en-MY" sz="1000" b="1">
                <a:latin typeface="Aptos"/>
                <a:cs typeface="Segoe UI"/>
              </a:rPr>
              <a:t>robustness and long-term viability</a:t>
            </a:r>
            <a:r>
              <a:rPr lang="en-MY" sz="1000">
                <a:latin typeface="Aptos"/>
                <a:cs typeface="Segoe UI"/>
              </a:rPr>
              <a:t> of the project.</a:t>
            </a:r>
            <a:endParaRPr lang="en-MY" sz="1000">
              <a:latin typeface="Aptos"/>
            </a:endParaRPr>
          </a:p>
          <a:p>
            <a:endParaRPr lang="en-MY" sz="1000" b="1" u="sng">
              <a:latin typeface="Aptos"/>
              <a:cs typeface="Arial"/>
            </a:endParaRPr>
          </a:p>
          <a:p>
            <a:r>
              <a:rPr lang="en-MY" sz="1000" b="1" u="sng">
                <a:latin typeface="Aptos"/>
                <a:cs typeface="Arial"/>
              </a:rPr>
              <a:t>User Guide</a:t>
            </a:r>
            <a:endParaRPr lang="en-MY" sz="1000" u="sng">
              <a:latin typeface="Aptos"/>
              <a:cs typeface="Arial"/>
            </a:endParaRPr>
          </a:p>
          <a:p>
            <a:pPr marL="285750" indent="-285750">
              <a:buFont typeface="Arial"/>
              <a:buChar char="•"/>
            </a:pPr>
            <a:r>
              <a:rPr lang="en-MY" sz="1000" b="1">
                <a:latin typeface="Aptos"/>
                <a:cs typeface="Segoe UI"/>
              </a:rPr>
              <a:t>8.1 Risk &amp; Mitigation</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Identify real risks and provide mitigation strategies</a:t>
            </a:r>
            <a:endParaRPr lang="en-MY" sz="1000">
              <a:latin typeface="Aptos"/>
              <a:cs typeface="Arial" panose="020B0604020202020204"/>
            </a:endParaRPr>
          </a:p>
          <a:p>
            <a:pPr marL="285750" indent="-285750">
              <a:buFont typeface="Arial"/>
              <a:buChar char="•"/>
            </a:pPr>
            <a:r>
              <a:rPr lang="en-MY" sz="1000" b="1">
                <a:latin typeface="Aptos"/>
                <a:cs typeface="Segoe UI"/>
              </a:rPr>
              <a:t>8.2 Sustainability Plan</a:t>
            </a:r>
            <a:r>
              <a:rPr lang="en-MY" sz="1000">
                <a:latin typeface="Aptos"/>
                <a:cs typeface="Segoe UI"/>
              </a:rPr>
              <a:t> </a:t>
            </a:r>
            <a:endParaRPr lang="en-MY" sz="1000">
              <a:latin typeface="Aptos"/>
            </a:endParaRPr>
          </a:p>
          <a:p>
            <a:pPr marL="742950" lvl="1" indent="-285750" algn="l">
              <a:buFont typeface="Courier New"/>
              <a:buChar char="o"/>
            </a:pPr>
            <a:r>
              <a:rPr lang="en-MY" sz="1000">
                <a:latin typeface="Aptos"/>
                <a:cs typeface="Segoe UI"/>
              </a:rPr>
              <a:t>Explain: </a:t>
            </a:r>
            <a:endParaRPr lang="en-MY" sz="1000">
              <a:latin typeface="Aptos"/>
              <a:cs typeface="Arial" panose="020B0604020202020204"/>
            </a:endParaRPr>
          </a:p>
          <a:p>
            <a:pPr marL="1200150" lvl="2" indent="-285750" algn="l">
              <a:buFont typeface="Wingdings"/>
              <a:buChar char="§"/>
            </a:pPr>
            <a:r>
              <a:rPr lang="en-MY" sz="1000">
                <a:latin typeface="Aptos"/>
                <a:cs typeface="Segoe UI"/>
              </a:rPr>
              <a:t>Post-project continuation</a:t>
            </a:r>
            <a:endParaRPr lang="en-MY" sz="1000">
              <a:latin typeface="Aptos"/>
              <a:cs typeface="Arial" panose="020B0604020202020204"/>
            </a:endParaRPr>
          </a:p>
          <a:p>
            <a:pPr marL="1200150" lvl="2" indent="-285750" algn="l">
              <a:buFont typeface="Wingdings"/>
              <a:buChar char="§"/>
            </a:pPr>
            <a:r>
              <a:rPr lang="en-MY" sz="1000">
                <a:latin typeface="Aptos"/>
                <a:cs typeface="Segoe UI"/>
              </a:rPr>
              <a:t>Future scaling</a:t>
            </a:r>
            <a:endParaRPr lang="en-MY" sz="1000">
              <a:latin typeface="Aptos"/>
              <a:cs typeface="Arial" panose="020B0604020202020204"/>
            </a:endParaRPr>
          </a:p>
          <a:p>
            <a:pPr marL="285750" indent="-285750">
              <a:buFont typeface="Arial"/>
              <a:buChar char="•"/>
            </a:pPr>
            <a:r>
              <a:rPr lang="en-MY" sz="1000">
                <a:latin typeface="Aptos"/>
                <a:cs typeface="Segoe UI"/>
              </a:rPr>
              <a:t>Show: </a:t>
            </a:r>
            <a:endParaRPr lang="en-MY" sz="1000">
              <a:latin typeface="Aptos"/>
            </a:endParaRPr>
          </a:p>
          <a:p>
            <a:pPr marL="742950" lvl="1" indent="-285750" algn="l">
              <a:buFont typeface="Courier New"/>
              <a:buChar char="o"/>
            </a:pPr>
            <a:r>
              <a:rPr lang="en-MY" sz="1000">
                <a:latin typeface="Aptos"/>
                <a:cs typeface="Segoe UI"/>
              </a:rPr>
              <a:t>Long-term thinking</a:t>
            </a:r>
            <a:endParaRPr lang="en-MY" sz="1000">
              <a:latin typeface="Aptos"/>
              <a:cs typeface="Arial" panose="020B0604020202020204"/>
            </a:endParaRPr>
          </a:p>
          <a:p>
            <a:pPr marL="742950" lvl="1" indent="-285750" algn="l">
              <a:buFont typeface="Courier New"/>
              <a:buChar char="o"/>
            </a:pPr>
            <a:r>
              <a:rPr lang="en-MY" sz="1000">
                <a:latin typeface="Aptos"/>
                <a:cs typeface="Segoe UI"/>
              </a:rPr>
              <a:t>Business continuity</a:t>
            </a:r>
            <a:endParaRPr lang="en-MY" sz="1000">
              <a:latin typeface="Aptos"/>
              <a:cs typeface="Arial" panose="020B0604020202020204"/>
            </a:endParaRPr>
          </a:p>
          <a:p>
            <a:pPr marL="285750" indent="-285750">
              <a:buFont typeface="Arial"/>
              <a:buChar char="•"/>
            </a:pPr>
            <a:r>
              <a:rPr lang="en-MY" sz="1000">
                <a:latin typeface="Aptos"/>
                <a:cs typeface="Segoe UI"/>
              </a:rPr>
              <a:t>Avoid: </a:t>
            </a:r>
            <a:endParaRPr lang="en-MY" sz="1000">
              <a:latin typeface="Aptos"/>
            </a:endParaRPr>
          </a:p>
          <a:p>
            <a:pPr marL="742950" lvl="1" indent="-285750" algn="l">
              <a:buFont typeface="Courier New"/>
              <a:buChar char="o"/>
            </a:pPr>
            <a:r>
              <a:rPr lang="en-MY" sz="1000">
                <a:latin typeface="Aptos"/>
                <a:cs typeface="Segoe UI"/>
              </a:rPr>
              <a:t>Overly optimistic assumptions without mitigation</a:t>
            </a:r>
            <a:endParaRPr lang="en-MY" sz="1000">
              <a:latin typeface="Aptos"/>
              <a:cs typeface="Arial" panose="020B0604020202020204"/>
            </a:endParaRPr>
          </a:p>
        </p:txBody>
      </p:sp>
    </p:spTree>
    <p:extLst>
      <p:ext uri="{BB962C8B-B14F-4D97-AF65-F5344CB8AC3E}">
        <p14:creationId xmlns:p14="http://schemas.microsoft.com/office/powerpoint/2010/main" val="11765351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0393-CAED-29BD-9361-8E91884C85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6ADC39-C952-E0FB-98EC-8EA0580AFE9D}"/>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8.1 Risk &amp; Mitigation</a:t>
            </a:r>
            <a:endParaRPr lang="en-US" b="1"/>
          </a:p>
        </p:txBody>
      </p:sp>
      <p:sp>
        <p:nvSpPr>
          <p:cNvPr id="4" name="Slide Number Placeholder 3">
            <a:extLst>
              <a:ext uri="{FF2B5EF4-FFF2-40B4-BE49-F238E27FC236}">
                <a16:creationId xmlns:a16="http://schemas.microsoft.com/office/drawing/2014/main" id="{A429A74A-509D-20A8-4D64-085AD8C8605B}"/>
              </a:ext>
            </a:extLst>
          </p:cNvPr>
          <p:cNvSpPr>
            <a:spLocks noGrp="1"/>
          </p:cNvSpPr>
          <p:nvPr>
            <p:ph type="sldNum" sz="quarter" idx="12"/>
          </p:nvPr>
        </p:nvSpPr>
        <p:spPr/>
        <p:txBody>
          <a:bodyPr/>
          <a:lstStyle/>
          <a:p>
            <a:fld id="{AF3AB783-08A3-C047-8A9E-D72AFDBF4A9F}" type="slidenum">
              <a:rPr lang="en-US" smtClean="0"/>
              <a:pPr/>
              <a:t>47</a:t>
            </a:fld>
            <a:endParaRPr lang="en-US"/>
          </a:p>
        </p:txBody>
      </p:sp>
      <p:graphicFrame>
        <p:nvGraphicFramePr>
          <p:cNvPr id="5" name="Table 4">
            <a:extLst>
              <a:ext uri="{FF2B5EF4-FFF2-40B4-BE49-F238E27FC236}">
                <a16:creationId xmlns:a16="http://schemas.microsoft.com/office/drawing/2014/main" id="{7E8F473B-E587-2F35-B34F-1B440B742878}"/>
              </a:ext>
            </a:extLst>
          </p:cNvPr>
          <p:cNvGraphicFramePr>
            <a:graphicFrameLocks noGrp="1"/>
          </p:cNvGraphicFramePr>
          <p:nvPr>
            <p:extLst>
              <p:ext uri="{D42A27DB-BD31-4B8C-83A1-F6EECF244321}">
                <p14:modId xmlns:p14="http://schemas.microsoft.com/office/powerpoint/2010/main" val="2029304241"/>
              </p:ext>
            </p:extLst>
          </p:nvPr>
        </p:nvGraphicFramePr>
        <p:xfrm>
          <a:off x="403451" y="839273"/>
          <a:ext cx="11295263" cy="1053518"/>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gridSpan="2">
                  <a:txBody>
                    <a:bodyPr/>
                    <a:lstStyle/>
                    <a:p>
                      <a:pPr lvl="0" algn="ctr">
                        <a:lnSpc>
                          <a:spcPts val="1650"/>
                        </a:lnSpc>
                        <a:buNone/>
                      </a:pPr>
                      <a:r>
                        <a:rPr lang="en-US" sz="1200" b="1" i="0">
                          <a:solidFill>
                            <a:srgbClr val="FFFFFF"/>
                          </a:solidFill>
                          <a:effectLst/>
                          <a:latin typeface="Aptos"/>
                        </a:rPr>
                        <a:t>8.1.1 </a:t>
                      </a:r>
                      <a:r>
                        <a:rPr lang="en-US" sz="1200" b="1" i="0" u="none" strike="noStrike" noProof="0">
                          <a:solidFill>
                            <a:srgbClr val="FFFFFF"/>
                          </a:solidFill>
                          <a:effectLst/>
                          <a:latin typeface="Aptos"/>
                        </a:rPr>
                        <a:t>Technical &amp; Operational Risks</a:t>
                      </a: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Identify key risks that may impact project delivery</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integration challenges, data availability, system performance, timeline delays</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Assess potential impact of each risk</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low/medium/high</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bl>
          </a:graphicData>
        </a:graphic>
      </p:graphicFrame>
      <p:graphicFrame>
        <p:nvGraphicFramePr>
          <p:cNvPr id="7" name="Table 6">
            <a:extLst>
              <a:ext uri="{FF2B5EF4-FFF2-40B4-BE49-F238E27FC236}">
                <a16:creationId xmlns:a16="http://schemas.microsoft.com/office/drawing/2014/main" id="{A9A95F62-D805-67D7-081B-079A4A146188}"/>
              </a:ext>
            </a:extLst>
          </p:cNvPr>
          <p:cNvGraphicFramePr>
            <a:graphicFrameLocks noGrp="1"/>
          </p:cNvGraphicFramePr>
          <p:nvPr>
            <p:extLst>
              <p:ext uri="{D42A27DB-BD31-4B8C-83A1-F6EECF244321}">
                <p14:modId xmlns:p14="http://schemas.microsoft.com/office/powerpoint/2010/main" val="3433523204"/>
              </p:ext>
            </p:extLst>
          </p:nvPr>
        </p:nvGraphicFramePr>
        <p:xfrm>
          <a:off x="403450" y="2142935"/>
          <a:ext cx="11295262" cy="731520"/>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8.1.2 </a:t>
                      </a:r>
                      <a:r>
                        <a:rPr lang="en-US" sz="1200" b="1" i="0" u="none" strike="noStrike" noProof="0">
                          <a:solidFill>
                            <a:srgbClr val="FFFFFF"/>
                          </a:solidFill>
                          <a:effectLst/>
                          <a:latin typeface="Aptos"/>
                          <a:cs typeface="Arial"/>
                        </a:rPr>
                        <a:t>Mitigation Measures</a:t>
                      </a: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Describe actions to minimise or manage each identified risk</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alternative integration approach, backup data sources, phased rollout, contingency planning</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bl>
          </a:graphicData>
        </a:graphic>
      </p:graphicFrame>
      <p:sp>
        <p:nvSpPr>
          <p:cNvPr id="6" name="Title 1">
            <a:extLst>
              <a:ext uri="{FF2B5EF4-FFF2-40B4-BE49-F238E27FC236}">
                <a16:creationId xmlns:a16="http://schemas.microsoft.com/office/drawing/2014/main" id="{BD9CF5BF-2E6B-A20E-BDA0-D7A9790CC2D5}"/>
              </a:ext>
            </a:extLst>
          </p:cNvPr>
          <p:cNvSpPr txBox="1">
            <a:spLocks/>
          </p:cNvSpPr>
          <p:nvPr/>
        </p:nvSpPr>
        <p:spPr>
          <a:xfrm>
            <a:off x="440937" y="3280923"/>
            <a:ext cx="10663733"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8.2 Sustainability Plan</a:t>
            </a:r>
            <a:endParaRPr lang="en-US" b="1"/>
          </a:p>
        </p:txBody>
      </p:sp>
      <p:graphicFrame>
        <p:nvGraphicFramePr>
          <p:cNvPr id="10" name="Table 9">
            <a:extLst>
              <a:ext uri="{FF2B5EF4-FFF2-40B4-BE49-F238E27FC236}">
                <a16:creationId xmlns:a16="http://schemas.microsoft.com/office/drawing/2014/main" id="{0A43C3F6-CBFB-1F8C-3B6A-8E6DDAB72CE4}"/>
              </a:ext>
            </a:extLst>
          </p:cNvPr>
          <p:cNvGraphicFramePr>
            <a:graphicFrameLocks noGrp="1"/>
          </p:cNvGraphicFramePr>
          <p:nvPr>
            <p:extLst>
              <p:ext uri="{D42A27DB-BD31-4B8C-83A1-F6EECF244321}">
                <p14:modId xmlns:p14="http://schemas.microsoft.com/office/powerpoint/2010/main" val="3285903984"/>
              </p:ext>
            </p:extLst>
          </p:nvPr>
        </p:nvGraphicFramePr>
        <p:xfrm>
          <a:off x="412629" y="3786284"/>
          <a:ext cx="11295262" cy="1937258"/>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cs typeface="Arial"/>
                        </a:rPr>
                        <a:t>Post-Project Continuation</a:t>
                      </a:r>
                      <a:endParaRPr lang="en-US" sz="1200" b="1">
                        <a:latin typeface="Aptos"/>
                      </a:endParaRP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Describe how the solution will be maintained and supported after project completion</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l">
                        <a:lnSpc>
                          <a:spcPts val="1650"/>
                        </a:lnSpc>
                        <a:buNone/>
                      </a:pPr>
                      <a:r>
                        <a:rPr lang="en-MY" sz="1200" b="1" i="0" u="none" strike="noStrike" noProof="0">
                          <a:solidFill>
                            <a:srgbClr val="FFFFFF"/>
                          </a:solidFill>
                          <a:effectLst/>
                          <a:latin typeface="Aptos"/>
                        </a:rPr>
                        <a:t>Explain plans for further enhancement or scaling</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additional features, wider deployment</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r h="300789">
                <a:tc>
                  <a:txBody>
                    <a:bodyPr/>
                    <a:lstStyle/>
                    <a:p>
                      <a:pPr lvl="0" algn="l">
                        <a:lnSpc>
                          <a:spcPts val="1650"/>
                        </a:lnSpc>
                        <a:buNone/>
                      </a:pPr>
                      <a:r>
                        <a:rPr lang="en-MY" sz="1200" b="1" i="0" u="none" strike="noStrike" noProof="0">
                          <a:solidFill>
                            <a:srgbClr val="FFFFFF"/>
                          </a:solidFill>
                          <a:effectLst/>
                          <a:latin typeface="Aptos"/>
                          <a:cs typeface="Arial"/>
                        </a:rPr>
                        <a:t>Indicate expected business continuity and long-term commercialisation</a:t>
                      </a:r>
                      <a:endParaRPr lang="en-US" sz="1200" b="1">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recurring revenue, long-term customer adoption</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8">
                      <a:solidFill>
                        <a:srgbClr val="FFFFFF"/>
                      </a:solidFill>
                    </a:lnL>
                    <a:lnR w="12058">
                      <a:solidFill>
                        <a:srgbClr val="FFFFFF"/>
                      </a:solidFill>
                    </a:lnR>
                    <a:lnT w="12059" cap="flat" cmpd="sng" algn="ctr">
                      <a:solidFill>
                        <a:srgbClr val="FFFFFF"/>
                      </a:solidFill>
                      <a:prstDash val="solid"/>
                      <a:round/>
                      <a:headEnd type="none" w="med" len="med"/>
                      <a:tailEnd type="none" w="med" len="med"/>
                    </a:lnT>
                    <a:lnB w="12058">
                      <a:solidFill>
                        <a:srgbClr val="FFFFFF"/>
                      </a:solidFill>
                    </a:lnB>
                  </a:tcPr>
                </a:tc>
                <a:extLst>
                  <a:ext uri="{0D108BD9-81ED-4DB2-BD59-A6C34878D82A}">
                    <a16:rowId xmlns:a16="http://schemas.microsoft.com/office/drawing/2014/main" val="3439086367"/>
                  </a:ext>
                </a:extLst>
              </a:tr>
            </a:tbl>
          </a:graphicData>
        </a:graphic>
      </p:graphicFrame>
      <p:sp>
        <p:nvSpPr>
          <p:cNvPr id="9" name="TextBox 6">
            <a:extLst>
              <a:ext uri="{FF2B5EF4-FFF2-40B4-BE49-F238E27FC236}">
                <a16:creationId xmlns:a16="http://schemas.microsoft.com/office/drawing/2014/main" id="{98B80A11-510D-ED5E-1991-C1EA267E2D42}"/>
              </a:ext>
            </a:extLst>
          </p:cNvPr>
          <p:cNvSpPr txBox="1"/>
          <p:nvPr/>
        </p:nvSpPr>
        <p:spPr>
          <a:xfrm>
            <a:off x="4480307" y="-758"/>
            <a:ext cx="3231499"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00B050"/>
                </a:solidFill>
                <a:effectLst/>
                <a:latin typeface="Arial"/>
                <a:ea typeface="SimSun"/>
                <a:cs typeface="Arial"/>
              </a:rPr>
              <a:t>FOR </a:t>
            </a:r>
            <a:r>
              <a:rPr lang="en-US" sz="1600" b="1">
                <a:solidFill>
                  <a:srgbClr val="00B050"/>
                </a:solidFill>
                <a:latin typeface="Arial"/>
                <a:ea typeface="SimSun"/>
                <a:cs typeface="Arial"/>
              </a:rPr>
              <a:t>PITCHING (1.5 min)</a:t>
            </a:r>
            <a:endParaRPr lang="en-US" sz="1600">
              <a:solidFill>
                <a:srgbClr val="000000"/>
              </a:solidFill>
              <a:latin typeface="Arial"/>
              <a:ea typeface="SimSun"/>
              <a:cs typeface="Arial"/>
            </a:endParaRPr>
          </a:p>
        </p:txBody>
      </p:sp>
    </p:spTree>
    <p:extLst>
      <p:ext uri="{BB962C8B-B14F-4D97-AF65-F5344CB8AC3E}">
        <p14:creationId xmlns:p14="http://schemas.microsoft.com/office/powerpoint/2010/main" val="18206767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D806271-23FB-464D-2E2D-10B3FF6C6D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6A2437-427F-09C4-28F6-E81D31EC0747}"/>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8.3 Collaboration</a:t>
            </a:r>
            <a:endParaRPr lang="en-US" b="1"/>
          </a:p>
        </p:txBody>
      </p:sp>
      <p:sp>
        <p:nvSpPr>
          <p:cNvPr id="4" name="Slide Number Placeholder 3">
            <a:extLst>
              <a:ext uri="{FF2B5EF4-FFF2-40B4-BE49-F238E27FC236}">
                <a16:creationId xmlns:a16="http://schemas.microsoft.com/office/drawing/2014/main" id="{979226BF-BF29-6484-CD19-0AF428E17398}"/>
              </a:ext>
            </a:extLst>
          </p:cNvPr>
          <p:cNvSpPr>
            <a:spLocks noGrp="1"/>
          </p:cNvSpPr>
          <p:nvPr>
            <p:ph type="sldNum" sz="quarter" idx="12"/>
          </p:nvPr>
        </p:nvSpPr>
        <p:spPr/>
        <p:txBody>
          <a:bodyPr/>
          <a:lstStyle/>
          <a:p>
            <a:fld id="{AF3AB783-08A3-C047-8A9E-D72AFDBF4A9F}" type="slidenum">
              <a:rPr lang="en-US" smtClean="0"/>
              <a:pPr/>
              <a:t>48</a:t>
            </a:fld>
            <a:endParaRPr lang="en-US"/>
          </a:p>
        </p:txBody>
      </p:sp>
      <p:graphicFrame>
        <p:nvGraphicFramePr>
          <p:cNvPr id="5" name="Table 4">
            <a:extLst>
              <a:ext uri="{FF2B5EF4-FFF2-40B4-BE49-F238E27FC236}">
                <a16:creationId xmlns:a16="http://schemas.microsoft.com/office/drawing/2014/main" id="{0C12CFF7-4BE5-A059-74DB-B3BD5930BE5A}"/>
              </a:ext>
            </a:extLst>
          </p:cNvPr>
          <p:cNvGraphicFramePr>
            <a:graphicFrameLocks noGrp="1"/>
          </p:cNvGraphicFramePr>
          <p:nvPr>
            <p:extLst>
              <p:ext uri="{D42A27DB-BD31-4B8C-83A1-F6EECF244321}">
                <p14:modId xmlns:p14="http://schemas.microsoft.com/office/powerpoint/2010/main" val="4026497930"/>
              </p:ext>
            </p:extLst>
          </p:nvPr>
        </p:nvGraphicFramePr>
        <p:xfrm>
          <a:off x="403451" y="839273"/>
          <a:ext cx="11295263" cy="1242949"/>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gridSpan="2">
                  <a:txBody>
                    <a:bodyPr/>
                    <a:lstStyle/>
                    <a:p>
                      <a:pPr lvl="0" algn="ctr">
                        <a:lnSpc>
                          <a:spcPct val="100000"/>
                        </a:lnSpc>
                        <a:spcBef>
                          <a:spcPts val="0"/>
                        </a:spcBef>
                        <a:spcAft>
                          <a:spcPts val="0"/>
                        </a:spcAft>
                        <a:buNone/>
                      </a:pPr>
                      <a:r>
                        <a:rPr lang="en-US" sz="1200" b="1" i="0">
                          <a:solidFill>
                            <a:srgbClr val="FFFFFF"/>
                          </a:solidFill>
                          <a:effectLst/>
                          <a:latin typeface="Aptos"/>
                        </a:rPr>
                        <a:t>8.3.1 </a:t>
                      </a:r>
                      <a:r>
                        <a:rPr lang="en-US" sz="1200" b="1" i="0" u="none" strike="noStrike" noProof="0">
                          <a:solidFill>
                            <a:srgbClr val="FFFFFF"/>
                          </a:solidFill>
                          <a:effectLst/>
                          <a:latin typeface="Aptos"/>
                        </a:rPr>
                        <a:t>Academia / Partners</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tc hMerge="1">
                  <a:txBody>
                    <a:bodyPr/>
                    <a:lstStyle/>
                    <a:p>
                      <a:endParaRPr lang="en-US"/>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solidFill>
                      <a:srgbClr val="002060"/>
                    </a:solidFill>
                  </a:tcPr>
                </a:tc>
                <a:extLst>
                  <a:ext uri="{0D108BD9-81ED-4DB2-BD59-A6C34878D82A}">
                    <a16:rowId xmlns:a16="http://schemas.microsoft.com/office/drawing/2014/main" val="4218888283"/>
                  </a:ext>
                </a:extLst>
              </a:tr>
              <a:tr h="238125">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ptos"/>
                          <a:cs typeface="Arial"/>
                        </a:rPr>
                        <a:t>Identify any external collaborators</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marL="171450" lvl="0" indent="-171450" algn="l">
                        <a:lnSpc>
                          <a:spcPts val="1650"/>
                        </a:lnSpc>
                        <a:buFont typeface="Arial" panose="020B0604020202020204" pitchFamily="34" charset="0"/>
                        <a:buChar char="•"/>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universities, technology partners, system integrators</a:t>
                      </a:r>
                      <a:r>
                        <a:rPr lang="en-US" sz="1200" b="0" i="0" u="none" strike="noStrike" noProof="0">
                          <a:solidFill>
                            <a:schemeClr val="tx1"/>
                          </a:solidFill>
                          <a:effectLst/>
                          <a:highlight>
                            <a:srgbClr val="FFFF00"/>
                          </a:highlight>
                          <a:latin typeface="Aptos"/>
                          <a:cs typeface="Arial"/>
                        </a:rPr>
                        <a:t>&gt;</a:t>
                      </a:r>
                    </a:p>
                    <a:p>
                      <a:pPr marL="171450" lvl="0" indent="-171450" algn="l">
                        <a:lnSpc>
                          <a:spcPts val="1650"/>
                        </a:lnSpc>
                        <a:buFont typeface="Arial" panose="020B0604020202020204" pitchFamily="34" charset="0"/>
                        <a:buChar char="•"/>
                      </a:pPr>
                      <a:r>
                        <a:rPr lang="en-US" sz="1200" b="0" i="0" u="none" strike="noStrike" noProof="0">
                          <a:solidFill>
                            <a:schemeClr val="tx1"/>
                          </a:solidFill>
                          <a:effectLst/>
                          <a:highlight>
                            <a:srgbClr val="FFFF00"/>
                          </a:highlight>
                          <a:latin typeface="Aptos"/>
                          <a:cs typeface="Arial"/>
                        </a:rPr>
                        <a:t>&lt;Indicate current engagement status – if applicable&gt;</a:t>
                      </a:r>
                      <a:endParaRPr lang="en-US">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300789">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ptos"/>
                          <a:cs typeface="Arial"/>
                        </a:rPr>
                        <a:t>Describe their roles and contributions to the project</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R&amp;D, technical expertise, deployment support</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3975777"/>
                  </a:ext>
                </a:extLst>
              </a:tr>
            </a:tbl>
          </a:graphicData>
        </a:graphic>
      </p:graphicFrame>
      <p:graphicFrame>
        <p:nvGraphicFramePr>
          <p:cNvPr id="7" name="Table 6">
            <a:extLst>
              <a:ext uri="{FF2B5EF4-FFF2-40B4-BE49-F238E27FC236}">
                <a16:creationId xmlns:a16="http://schemas.microsoft.com/office/drawing/2014/main" id="{D763710B-2CC7-B6FB-490B-0331432BACB0}"/>
              </a:ext>
            </a:extLst>
          </p:cNvPr>
          <p:cNvGraphicFramePr>
            <a:graphicFrameLocks noGrp="1"/>
          </p:cNvGraphicFramePr>
          <p:nvPr>
            <p:extLst>
              <p:ext uri="{D42A27DB-BD31-4B8C-83A1-F6EECF244321}">
                <p14:modId xmlns:p14="http://schemas.microsoft.com/office/powerpoint/2010/main" val="2531921017"/>
              </p:ext>
            </p:extLst>
          </p:nvPr>
        </p:nvGraphicFramePr>
        <p:xfrm>
          <a:off x="403450" y="2142935"/>
          <a:ext cx="11295262" cy="1645920"/>
        </p:xfrm>
        <a:graphic>
          <a:graphicData uri="http://schemas.openxmlformats.org/drawingml/2006/table">
            <a:tbl>
              <a:tblPr firstRow="1" bandRow="1">
                <a:tableStyleId>{5C22544A-7EE6-4342-B048-85BDC9FD1C3A}</a:tableStyleId>
              </a:tblPr>
              <a:tblGrid>
                <a:gridCol w="3118184">
                  <a:extLst>
                    <a:ext uri="{9D8B030D-6E8A-4147-A177-3AD203B41FA5}">
                      <a16:colId xmlns:a16="http://schemas.microsoft.com/office/drawing/2014/main" val="4093975651"/>
                    </a:ext>
                  </a:extLst>
                </a:gridCol>
                <a:gridCol w="8177078">
                  <a:extLst>
                    <a:ext uri="{9D8B030D-6E8A-4147-A177-3AD203B41FA5}">
                      <a16:colId xmlns:a16="http://schemas.microsoft.com/office/drawing/2014/main" val="1228729295"/>
                    </a:ext>
                  </a:extLst>
                </a:gridCol>
              </a:tblGrid>
              <a:tr h="238124">
                <a:tc gridSpan="2">
                  <a:txBody>
                    <a:bodyPr/>
                    <a:lstStyle/>
                    <a:p>
                      <a:pPr lvl="0" algn="ctr">
                        <a:lnSpc>
                          <a:spcPct val="100000"/>
                        </a:lnSpc>
                        <a:spcBef>
                          <a:spcPts val="0"/>
                        </a:spcBef>
                        <a:spcAft>
                          <a:spcPts val="0"/>
                        </a:spcAft>
                        <a:buNone/>
                      </a:pPr>
                      <a:r>
                        <a:rPr lang="en-US" sz="1200" b="1" i="0" u="none" strike="noStrike" noProof="0">
                          <a:solidFill>
                            <a:srgbClr val="FFFFFF"/>
                          </a:solidFill>
                          <a:effectLst/>
                          <a:latin typeface="Aptos"/>
                        </a:rPr>
                        <a:t>8.3.2 </a:t>
                      </a:r>
                      <a:r>
                        <a:rPr lang="en-US" sz="1200" b="1" i="0" u="none" strike="noStrike" noProof="0">
                          <a:solidFill>
                            <a:srgbClr val="FFFFFF"/>
                          </a:solidFill>
                          <a:effectLst/>
                          <a:latin typeface="Aptos"/>
                          <a:cs typeface="Arial"/>
                        </a:rPr>
                        <a:t>Outsourcing Impact</a:t>
                      </a:r>
                    </a:p>
                  </a:txBody>
                  <a:tcPr marL="68580" marR="68580" anchor="ctr">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tc hMerge="1">
                  <a:txBody>
                    <a:bodyPr/>
                    <a:lstStyle/>
                    <a:p>
                      <a:endParaRPr lang="en-US"/>
                    </a:p>
                  </a:txBody>
                  <a:tcPr marL="68580" marR="68580">
                    <a:lnL w="12058">
                      <a:solidFill>
                        <a:srgbClr val="FFFFFF"/>
                      </a:solidFill>
                    </a:lnL>
                    <a:lnR w="12058">
                      <a:solidFill>
                        <a:srgbClr val="FFFFFF"/>
                      </a:solidFill>
                    </a:lnR>
                    <a:lnT w="12058">
                      <a:solidFill>
                        <a:srgbClr val="FFFFFF"/>
                      </a:solidFill>
                    </a:lnT>
                    <a:lnB w="36195">
                      <a:solidFill>
                        <a:srgbClr val="FFFFFF"/>
                      </a:solidFill>
                    </a:lnB>
                    <a:solidFill>
                      <a:srgbClr val="002060"/>
                    </a:solidFill>
                  </a:tcPr>
                </a:tc>
                <a:extLst>
                  <a:ext uri="{0D108BD9-81ED-4DB2-BD59-A6C34878D82A}">
                    <a16:rowId xmlns:a16="http://schemas.microsoft.com/office/drawing/2014/main" val="2795385976"/>
                  </a:ext>
                </a:extLst>
              </a:tr>
              <a:tr h="238125">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ptos"/>
                        </a:rPr>
                        <a:t>Describe any outsourced components or services involved</a:t>
                      </a:r>
                      <a:endParaRPr lang="en-US" b="1">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a:solidFill>
                        <a:srgbClr val="FFFFFF"/>
                      </a:solidFill>
                    </a:lnT>
                    <a:lnB w="36195">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36195"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698199246"/>
                  </a:ext>
                </a:extLst>
              </a:tr>
              <a:tr h="238124">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ptos"/>
                          <a:cs typeface="Arial"/>
                        </a:rPr>
                        <a:t>Explain how outsourcing contributes to project success</a:t>
                      </a:r>
                      <a:endParaRPr lang="en-US" b="1">
                        <a:latin typeface="Aptos"/>
                      </a:endParaRPr>
                    </a:p>
                  </a:txBody>
                  <a:tcPr marL="68580" marR="68580">
                    <a:lnL w="12058">
                      <a:solidFill>
                        <a:srgbClr val="FFFFFF"/>
                      </a:solidFill>
                    </a:lnL>
                    <a:lnR w="12058">
                      <a:solidFill>
                        <a:srgbClr val="FFFFFF"/>
                      </a:solidFill>
                    </a:lnR>
                    <a:lnT w="36195">
                      <a:solidFill>
                        <a:srgbClr val="FFFFFF"/>
                      </a:solidFill>
                    </a:lnT>
                    <a:lnB w="36195">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a:t>
                      </a:r>
                      <a:r>
                        <a:rPr lang="en-US" sz="1200" b="0" i="0" u="none" strike="noStrike" noProof="0" err="1">
                          <a:solidFill>
                            <a:schemeClr val="tx1"/>
                          </a:solidFill>
                          <a:effectLst/>
                          <a:highlight>
                            <a:srgbClr val="FFFF00"/>
                          </a:highlight>
                          <a:latin typeface="Aptos"/>
                        </a:rPr>
                        <a:t>specialised</a:t>
                      </a:r>
                      <a:r>
                        <a:rPr lang="en-US" sz="1200" b="0" i="0" u="none" strike="noStrike" noProof="0">
                          <a:solidFill>
                            <a:schemeClr val="tx1"/>
                          </a:solidFill>
                          <a:effectLst/>
                          <a:highlight>
                            <a:srgbClr val="FFFF00"/>
                          </a:highlight>
                          <a:latin typeface="Aptos"/>
                        </a:rPr>
                        <a:t> expertise, faster delivery</a:t>
                      </a:r>
                      <a:r>
                        <a:rPr lang="en-US" sz="1200" b="0" i="0" u="none" strike="noStrike" noProof="0">
                          <a:solidFill>
                            <a:schemeClr val="tx1"/>
                          </a:solidFill>
                          <a:effectLst/>
                          <a:highlight>
                            <a:srgbClr val="FFFF00"/>
                          </a:highlight>
                          <a:latin typeface="Aptos"/>
                          <a:cs typeface="Arial"/>
                        </a:rPr>
                        <a:t>&gt;</a:t>
                      </a:r>
                    </a:p>
                  </a:txBody>
                  <a:tcPr marL="68580" marR="68580">
                    <a:lnL w="12058">
                      <a:solidFill>
                        <a:srgbClr val="FFFFFF"/>
                      </a:solidFill>
                    </a:lnL>
                    <a:lnR w="12058">
                      <a:solidFill>
                        <a:srgbClr val="FFFFFF"/>
                      </a:solidFill>
                    </a:lnR>
                    <a:lnT w="36195">
                      <a:solidFill>
                        <a:srgbClr val="FFFFFF"/>
                      </a:solidFill>
                    </a:lnT>
                    <a:lnB w="36195">
                      <a:solidFill>
                        <a:srgbClr val="FFFFFF"/>
                      </a:solidFill>
                    </a:lnB>
                    <a:solidFill>
                      <a:schemeClr val="bg1">
                        <a:lumMod val="95000"/>
                      </a:schemeClr>
                    </a:solidFill>
                  </a:tcPr>
                </a:tc>
                <a:extLst>
                  <a:ext uri="{0D108BD9-81ED-4DB2-BD59-A6C34878D82A}">
                    <a16:rowId xmlns:a16="http://schemas.microsoft.com/office/drawing/2014/main" val="7588325"/>
                  </a:ext>
                </a:extLst>
              </a:tr>
              <a:tr h="238124">
                <a:tc>
                  <a:txBody>
                    <a:bodyPr/>
                    <a:lstStyle/>
                    <a:p>
                      <a:pPr lvl="0" algn="just">
                        <a:lnSpc>
                          <a:spcPct val="100000"/>
                        </a:lnSpc>
                        <a:spcBef>
                          <a:spcPts val="0"/>
                        </a:spcBef>
                        <a:spcAft>
                          <a:spcPts val="0"/>
                        </a:spcAft>
                        <a:buNone/>
                      </a:pPr>
                      <a:r>
                        <a:rPr lang="en-MY" sz="1200" b="1" i="0" u="none" strike="noStrike" noProof="0">
                          <a:solidFill>
                            <a:srgbClr val="FFFFFF"/>
                          </a:solidFill>
                          <a:effectLst/>
                          <a:latin typeface="Aptos"/>
                          <a:cs typeface="Arial"/>
                        </a:rPr>
                        <a:t>Indicate impact on internal capability development</a:t>
                      </a:r>
                      <a:endParaRPr lang="en-US" b="1">
                        <a:latin typeface="Aptos"/>
                      </a:endParaRPr>
                    </a:p>
                  </a:txBody>
                  <a:tcPr marL="68580" marR="68580">
                    <a:lnL w="12058">
                      <a:solidFill>
                        <a:srgbClr val="FFFFFF"/>
                      </a:solidFill>
                    </a:lnL>
                    <a:lnR w="12058">
                      <a:solidFill>
                        <a:srgbClr val="FFFFFF"/>
                      </a:solidFill>
                    </a:lnR>
                    <a:lnT w="36195">
                      <a:solidFill>
                        <a:srgbClr val="FFFFFF"/>
                      </a:solidFill>
                    </a:lnT>
                    <a:lnB w="12058">
                      <a:solidFill>
                        <a:srgbClr val="FFFFFF"/>
                      </a:solidFill>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knowledge transfer, capability building</a:t>
                      </a:r>
                      <a:r>
                        <a:rPr lang="en-US" sz="1200" b="0" i="0" u="none" strike="noStrike" noProof="0">
                          <a:solidFill>
                            <a:schemeClr val="tx1"/>
                          </a:solidFill>
                          <a:effectLst/>
                          <a:highlight>
                            <a:srgbClr val="FFFF00"/>
                          </a:highlight>
                          <a:latin typeface="Aptos"/>
                          <a:cs typeface="Arial"/>
                        </a:rPr>
                        <a:t>&gt;</a:t>
                      </a:r>
                    </a:p>
                  </a:txBody>
                  <a:tcPr marL="68580" marR="68580">
                    <a:lnL w="12058">
                      <a:solidFill>
                        <a:srgbClr val="FFFFFF"/>
                      </a:solidFill>
                    </a:lnL>
                    <a:lnR w="12058">
                      <a:solidFill>
                        <a:srgbClr val="FFFFFF"/>
                      </a:solidFill>
                    </a:lnR>
                    <a:lnT w="36195">
                      <a:solidFill>
                        <a:srgbClr val="FFFFFF"/>
                      </a:solidFill>
                    </a:lnT>
                    <a:lnB w="12058">
                      <a:solidFill>
                        <a:srgbClr val="FFFFFF"/>
                      </a:solidFill>
                    </a:lnB>
                  </a:tcPr>
                </a:tc>
                <a:extLst>
                  <a:ext uri="{0D108BD9-81ED-4DB2-BD59-A6C34878D82A}">
                    <a16:rowId xmlns:a16="http://schemas.microsoft.com/office/drawing/2014/main" val="4195630850"/>
                  </a:ext>
                </a:extLst>
              </a:tr>
            </a:tbl>
          </a:graphicData>
        </a:graphic>
      </p:graphicFrame>
      <p:sp>
        <p:nvSpPr>
          <p:cNvPr id="8" name="TextBox 6">
            <a:extLst>
              <a:ext uri="{FF2B5EF4-FFF2-40B4-BE49-F238E27FC236}">
                <a16:creationId xmlns:a16="http://schemas.microsoft.com/office/drawing/2014/main" id="{9F5A2929-A7C5-1CD2-76E8-FEA62C720821}"/>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40045394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8C0CE6CE-215B-7DDC-CF4F-98AFA6C3C1E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FFCCD55-C1EA-5C6B-1106-8EF20F9D4E1C}"/>
              </a:ext>
            </a:extLst>
          </p:cNvPr>
          <p:cNvSpPr>
            <a:spLocks noGrp="1"/>
          </p:cNvSpPr>
          <p:nvPr>
            <p:ph type="title"/>
          </p:nvPr>
        </p:nvSpPr>
        <p:spPr/>
        <p:txBody>
          <a:bodyPr lIns="91440" tIns="45720" rIns="91440" bIns="45720" anchor="t"/>
          <a:lstStyle/>
          <a:p>
            <a:r>
              <a:rPr lang="en-US" b="1">
                <a:latin typeface="Arial"/>
                <a:cs typeface="Arial"/>
              </a:rPr>
              <a:t>SECTION 9 — Support &amp; Services</a:t>
            </a:r>
            <a:endParaRPr lang="en-US" b="1"/>
          </a:p>
        </p:txBody>
      </p:sp>
      <p:sp>
        <p:nvSpPr>
          <p:cNvPr id="5" name="Subtitle 4">
            <a:extLst>
              <a:ext uri="{FF2B5EF4-FFF2-40B4-BE49-F238E27FC236}">
                <a16:creationId xmlns:a16="http://schemas.microsoft.com/office/drawing/2014/main" id="{B481B2D7-B390-0306-5D63-7479F6323C0D}"/>
              </a:ext>
            </a:extLst>
          </p:cNvPr>
          <p:cNvSpPr>
            <a:spLocks noGrp="1"/>
          </p:cNvSpPr>
          <p:nvPr>
            <p:ph type="subTitle" idx="1"/>
          </p:nvPr>
        </p:nvSpPr>
        <p:spPr/>
        <p:txBody>
          <a:bodyPr/>
          <a:lstStyle/>
          <a:p>
            <a:r>
              <a:rPr lang="en-MY" sz="1000" b="1" u="sng">
                <a:latin typeface="Aptos"/>
                <a:cs typeface="Arial"/>
              </a:rPr>
              <a:t>User guide</a:t>
            </a:r>
            <a:endParaRPr lang="en-US" sz="1000" u="sng">
              <a:latin typeface="Aptos"/>
              <a:cs typeface="Arial"/>
            </a:endParaRPr>
          </a:p>
          <a:p>
            <a:r>
              <a:rPr lang="en-MY" sz="1000">
                <a:latin typeface="Aptos"/>
                <a:cs typeface="Segoe UI"/>
              </a:rPr>
              <a:t>Please detail down the support and services you will be offering to your customers in relation to the digital solution under this grant.</a:t>
            </a:r>
            <a:endParaRPr lang="en-MY" sz="1000">
              <a:latin typeface="Aptos"/>
            </a:endParaRPr>
          </a:p>
          <a:p>
            <a:endParaRPr lang="en-MY" b="1" u="sng">
              <a:latin typeface="Aptos"/>
              <a:cs typeface="Arial"/>
            </a:endParaRPr>
          </a:p>
          <a:p>
            <a:endParaRPr lang="en-MY"/>
          </a:p>
        </p:txBody>
      </p:sp>
    </p:spTree>
    <p:extLst>
      <p:ext uri="{BB962C8B-B14F-4D97-AF65-F5344CB8AC3E}">
        <p14:creationId xmlns:p14="http://schemas.microsoft.com/office/powerpoint/2010/main" val="1307486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323B061-A2B9-1C2F-32BD-96A8081663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A724BB-471B-0A72-2646-128643F2CEAB}"/>
              </a:ext>
            </a:extLst>
          </p:cNvPr>
          <p:cNvSpPr>
            <a:spLocks noGrp="1"/>
          </p:cNvSpPr>
          <p:nvPr>
            <p:ph type="title"/>
          </p:nvPr>
        </p:nvSpPr>
        <p:spPr>
          <a:xfrm>
            <a:off x="435429" y="365125"/>
            <a:ext cx="10663733" cy="413243"/>
          </a:xfrm>
        </p:spPr>
        <p:txBody>
          <a:bodyPr lIns="91440" tIns="45720" rIns="91440" bIns="45720" anchor="t"/>
          <a:lstStyle/>
          <a:p>
            <a:r>
              <a:rPr lang="en-US" b="1">
                <a:latin typeface="Arial"/>
                <a:cs typeface="Arial"/>
              </a:rPr>
              <a:t>9.1 Maintenance Plan</a:t>
            </a:r>
            <a:endParaRPr lang="en-US" b="1"/>
          </a:p>
        </p:txBody>
      </p:sp>
      <p:sp>
        <p:nvSpPr>
          <p:cNvPr id="4" name="Slide Number Placeholder 3">
            <a:extLst>
              <a:ext uri="{FF2B5EF4-FFF2-40B4-BE49-F238E27FC236}">
                <a16:creationId xmlns:a16="http://schemas.microsoft.com/office/drawing/2014/main" id="{C2025EBE-B361-51C8-58A7-5567E97E7C58}"/>
              </a:ext>
            </a:extLst>
          </p:cNvPr>
          <p:cNvSpPr>
            <a:spLocks noGrp="1"/>
          </p:cNvSpPr>
          <p:nvPr>
            <p:ph type="sldNum" sz="quarter" idx="12"/>
          </p:nvPr>
        </p:nvSpPr>
        <p:spPr/>
        <p:txBody>
          <a:bodyPr/>
          <a:lstStyle/>
          <a:p>
            <a:fld id="{AF3AB783-08A3-C047-8A9E-D72AFDBF4A9F}" type="slidenum">
              <a:rPr lang="en-US" smtClean="0"/>
              <a:pPr/>
              <a:t>50</a:t>
            </a:fld>
            <a:endParaRPr lang="en-US"/>
          </a:p>
        </p:txBody>
      </p:sp>
      <p:graphicFrame>
        <p:nvGraphicFramePr>
          <p:cNvPr id="5" name="Table 4">
            <a:extLst>
              <a:ext uri="{FF2B5EF4-FFF2-40B4-BE49-F238E27FC236}">
                <a16:creationId xmlns:a16="http://schemas.microsoft.com/office/drawing/2014/main" id="{7521C607-65A0-1C18-E64A-241538FFFBB0}"/>
              </a:ext>
            </a:extLst>
          </p:cNvPr>
          <p:cNvGraphicFramePr>
            <a:graphicFrameLocks noGrp="1"/>
          </p:cNvGraphicFramePr>
          <p:nvPr>
            <p:extLst>
              <p:ext uri="{D42A27DB-BD31-4B8C-83A1-F6EECF244321}">
                <p14:modId xmlns:p14="http://schemas.microsoft.com/office/powerpoint/2010/main" val="1820665280"/>
              </p:ext>
            </p:extLst>
          </p:nvPr>
        </p:nvGraphicFramePr>
        <p:xfrm>
          <a:off x="403451" y="839273"/>
          <a:ext cx="11295263" cy="914400"/>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Describe how the solution will be maintained after deployment</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bug fixes, system updates, performance monitoring</a:t>
                      </a:r>
                      <a:r>
                        <a:rPr lang="en-US" sz="1200" b="0" i="0" u="none" strike="noStrike" noProof="0">
                          <a:solidFill>
                            <a:schemeClr val="tx1"/>
                          </a:solidFill>
                          <a:effectLst/>
                          <a:highlight>
                            <a:srgbClr val="FFFF00"/>
                          </a:highlight>
                          <a:latin typeface="Aptos"/>
                          <a:cs typeface="Arial"/>
                        </a:rPr>
                        <a: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Indicate frequency of maintenance and update cycles</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573975777"/>
                  </a:ext>
                </a:extLst>
              </a:tr>
            </a:tbl>
          </a:graphicData>
        </a:graphic>
      </p:graphicFrame>
      <p:sp>
        <p:nvSpPr>
          <p:cNvPr id="6" name="Title 1">
            <a:extLst>
              <a:ext uri="{FF2B5EF4-FFF2-40B4-BE49-F238E27FC236}">
                <a16:creationId xmlns:a16="http://schemas.microsoft.com/office/drawing/2014/main" id="{51E12A7F-428B-6C64-5B4E-367BFA78240E}"/>
              </a:ext>
            </a:extLst>
          </p:cNvPr>
          <p:cNvSpPr txBox="1">
            <a:spLocks/>
          </p:cNvSpPr>
          <p:nvPr/>
        </p:nvSpPr>
        <p:spPr>
          <a:xfrm>
            <a:off x="468480" y="2114971"/>
            <a:ext cx="10663733"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9.2 SLA / Service Levels</a:t>
            </a:r>
            <a:endParaRPr lang="en-US" b="1"/>
          </a:p>
        </p:txBody>
      </p:sp>
      <p:graphicFrame>
        <p:nvGraphicFramePr>
          <p:cNvPr id="8" name="Table 7">
            <a:extLst>
              <a:ext uri="{FF2B5EF4-FFF2-40B4-BE49-F238E27FC236}">
                <a16:creationId xmlns:a16="http://schemas.microsoft.com/office/drawing/2014/main" id="{C997A5A1-ED67-BB29-B570-A72AAEBEC8B2}"/>
              </a:ext>
            </a:extLst>
          </p:cNvPr>
          <p:cNvGraphicFramePr>
            <a:graphicFrameLocks noGrp="1"/>
          </p:cNvGraphicFramePr>
          <p:nvPr>
            <p:extLst>
              <p:ext uri="{D42A27DB-BD31-4B8C-83A1-F6EECF244321}">
                <p14:modId xmlns:p14="http://schemas.microsoft.com/office/powerpoint/2010/main" val="1691415906"/>
              </p:ext>
            </p:extLst>
          </p:nvPr>
        </p:nvGraphicFramePr>
        <p:xfrm>
          <a:off x="430993" y="2583610"/>
          <a:ext cx="11295263" cy="598154"/>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9736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Define service support commitments</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response time, resolution time, uptime availability&gt;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cs typeface="Arial"/>
                        </a:rPr>
                        <a:t>Describe support channels</a:t>
                      </a:r>
                      <a:endParaRPr lang="en-US" sz="1200"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a:t>
                      </a:r>
                      <a:r>
                        <a:rPr lang="en-US" sz="1200" b="0" i="0" u="none" strike="noStrike" noProof="0">
                          <a:solidFill>
                            <a:schemeClr val="tx1"/>
                          </a:solidFill>
                          <a:effectLst/>
                          <a:highlight>
                            <a:srgbClr val="FFFF00"/>
                          </a:highlight>
                          <a:latin typeface="Aptos"/>
                        </a:rPr>
                        <a:t>e.g. helpdesk, on-site support, remote support</a:t>
                      </a:r>
                      <a:r>
                        <a:rPr lang="en-US" sz="1200" b="0" i="0" u="none" strike="noStrike" noProof="0">
                          <a:solidFill>
                            <a:schemeClr val="tx1"/>
                          </a:solidFill>
                          <a:effectLst/>
                          <a:highlight>
                            <a:srgbClr val="FFFF00"/>
                          </a:highlight>
                          <a:latin typeface="Aptos"/>
                          <a:cs typeface="Arial"/>
                        </a:rPr>
                        <a:t>&gt;</a:t>
                      </a:r>
                      <a:endParaRPr lang="en-US" sz="1200">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573975777"/>
                  </a:ext>
                </a:extLst>
              </a:tr>
            </a:tbl>
          </a:graphicData>
        </a:graphic>
      </p:graphicFrame>
      <p:sp>
        <p:nvSpPr>
          <p:cNvPr id="9" name="Title 1">
            <a:extLst>
              <a:ext uri="{FF2B5EF4-FFF2-40B4-BE49-F238E27FC236}">
                <a16:creationId xmlns:a16="http://schemas.microsoft.com/office/drawing/2014/main" id="{6B1E8924-E49C-B894-F134-2BA55BD0D6A8}"/>
              </a:ext>
            </a:extLst>
          </p:cNvPr>
          <p:cNvSpPr txBox="1">
            <a:spLocks/>
          </p:cNvSpPr>
          <p:nvPr/>
        </p:nvSpPr>
        <p:spPr>
          <a:xfrm>
            <a:off x="468479" y="3629790"/>
            <a:ext cx="10663733" cy="413243"/>
          </a:xfrm>
          <a:prstGeom prst="rect">
            <a:avLst/>
          </a:prstGeom>
        </p:spPr>
        <p:txBody>
          <a:bodyPr lIns="91440" tIns="45720" rIns="91440" bIns="45720" anchor="t"/>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r>
              <a:rPr lang="en-US" b="1">
                <a:latin typeface="Arial"/>
                <a:cs typeface="Arial"/>
              </a:rPr>
              <a:t>9.3 Future Development Roadmap</a:t>
            </a:r>
            <a:endParaRPr lang="en-US" b="1"/>
          </a:p>
        </p:txBody>
      </p:sp>
      <p:graphicFrame>
        <p:nvGraphicFramePr>
          <p:cNvPr id="10" name="Table 9">
            <a:extLst>
              <a:ext uri="{FF2B5EF4-FFF2-40B4-BE49-F238E27FC236}">
                <a16:creationId xmlns:a16="http://schemas.microsoft.com/office/drawing/2014/main" id="{4CBA7D93-9AD5-4AFF-7D64-55A482AF221C}"/>
              </a:ext>
            </a:extLst>
          </p:cNvPr>
          <p:cNvGraphicFramePr>
            <a:graphicFrameLocks noGrp="1"/>
          </p:cNvGraphicFramePr>
          <p:nvPr>
            <p:extLst>
              <p:ext uri="{D42A27DB-BD31-4B8C-83A1-F6EECF244321}">
                <p14:modId xmlns:p14="http://schemas.microsoft.com/office/powerpoint/2010/main" val="2000980428"/>
              </p:ext>
            </p:extLst>
          </p:nvPr>
        </p:nvGraphicFramePr>
        <p:xfrm>
          <a:off x="430992" y="4098429"/>
          <a:ext cx="11295263" cy="914400"/>
        </p:xfrm>
        <a:graphic>
          <a:graphicData uri="http://schemas.openxmlformats.org/drawingml/2006/table">
            <a:tbl>
              <a:tblPr firstRow="1" bandRow="1">
                <a:tableStyleId>{5C22544A-7EE6-4342-B048-85BDC9FD1C3A}</a:tableStyleId>
              </a:tblPr>
              <a:tblGrid>
                <a:gridCol w="3068052">
                  <a:extLst>
                    <a:ext uri="{9D8B030D-6E8A-4147-A177-3AD203B41FA5}">
                      <a16:colId xmlns:a16="http://schemas.microsoft.com/office/drawing/2014/main" val="4093975651"/>
                    </a:ext>
                  </a:extLst>
                </a:gridCol>
                <a:gridCol w="8227211">
                  <a:extLst>
                    <a:ext uri="{9D8B030D-6E8A-4147-A177-3AD203B41FA5}">
                      <a16:colId xmlns:a16="http://schemas.microsoft.com/office/drawing/2014/main" val="1228729295"/>
                    </a:ext>
                  </a:extLst>
                </a:gridCol>
              </a:tblGrid>
              <a:tr h="238125">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Outline planned enhancements or new features beyond the initial project</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cs typeface="Arial"/>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36195"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98199246"/>
                  </a:ext>
                </a:extLst>
              </a:tr>
              <a:tr h="300789">
                <a:tc>
                  <a:txBody>
                    <a:bodyPr/>
                    <a:lstStyle/>
                    <a:p>
                      <a:pPr lvl="0" algn="l">
                        <a:lnSpc>
                          <a:spcPct val="100000"/>
                        </a:lnSpc>
                        <a:spcBef>
                          <a:spcPts val="0"/>
                        </a:spcBef>
                        <a:spcAft>
                          <a:spcPts val="0"/>
                        </a:spcAft>
                        <a:buNone/>
                      </a:pPr>
                      <a:r>
                        <a:rPr lang="en-MY" sz="1200" b="1" i="0" u="none" strike="noStrike" noProof="0">
                          <a:solidFill>
                            <a:srgbClr val="FFFFFF"/>
                          </a:solidFill>
                          <a:effectLst/>
                          <a:latin typeface="Aptos"/>
                        </a:rPr>
                        <a:t>Indicate long-term product development direction and scalability plans</a:t>
                      </a:r>
                      <a:endParaRPr lang="en-US" b="1">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solidFill>
                      <a:srgbClr val="002060"/>
                    </a:solidFill>
                  </a:tcPr>
                </a:tc>
                <a:tc>
                  <a:txBody>
                    <a:bodyPr/>
                    <a:lstStyle/>
                    <a:p>
                      <a:pPr lvl="0" algn="l">
                        <a:lnSpc>
                          <a:spcPts val="1650"/>
                        </a:lnSpc>
                        <a:buNone/>
                      </a:pPr>
                      <a:r>
                        <a:rPr lang="en-US" sz="1200" b="0" i="0" u="none" strike="noStrike" noProof="0">
                          <a:solidFill>
                            <a:schemeClr val="tx1"/>
                          </a:solidFill>
                          <a:effectLst/>
                          <a:highlight>
                            <a:srgbClr val="FFFF00"/>
                          </a:highlight>
                          <a:latin typeface="Aptos"/>
                          <a:cs typeface="Arial"/>
                        </a:rPr>
                        <a:t>&lt;please insert&gt;</a:t>
                      </a:r>
                      <a:endParaRPr lang="en-US">
                        <a:latin typeface="Aptos"/>
                      </a:endParaRPr>
                    </a:p>
                  </a:txBody>
                  <a:tcPr marL="68580" marR="68580" anchor="ctr">
                    <a:lnL w="12059" cap="flat" cmpd="sng" algn="ctr">
                      <a:solidFill>
                        <a:srgbClr val="FFFFFF"/>
                      </a:solidFill>
                      <a:prstDash val="solid"/>
                      <a:round/>
                      <a:headEnd type="none" w="med" len="med"/>
                      <a:tailEnd type="none" w="med" len="med"/>
                    </a:lnL>
                    <a:lnR w="12059" cap="flat" cmpd="sng" algn="ctr">
                      <a:solidFill>
                        <a:srgbClr val="FFFFFF"/>
                      </a:solidFill>
                      <a:prstDash val="solid"/>
                      <a:round/>
                      <a:headEnd type="none" w="med" len="med"/>
                      <a:tailEnd type="none" w="med" len="med"/>
                    </a:lnR>
                    <a:lnT w="12059" cap="flat" cmpd="sng" algn="ctr">
                      <a:solidFill>
                        <a:srgbClr val="FFFFFF"/>
                      </a:solidFill>
                      <a:prstDash val="solid"/>
                      <a:round/>
                      <a:headEnd type="none" w="med" len="med"/>
                      <a:tailEnd type="none" w="med" len="med"/>
                    </a:lnT>
                    <a:lnB w="12059"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2573975777"/>
                  </a:ext>
                </a:extLst>
              </a:tr>
            </a:tbl>
          </a:graphicData>
        </a:graphic>
      </p:graphicFrame>
      <p:sp>
        <p:nvSpPr>
          <p:cNvPr id="12" name="TextBox 6">
            <a:extLst>
              <a:ext uri="{FF2B5EF4-FFF2-40B4-BE49-F238E27FC236}">
                <a16:creationId xmlns:a16="http://schemas.microsoft.com/office/drawing/2014/main" id="{D5470D03-2B74-3E9F-9BFB-4098246EC4BB}"/>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
        <p:nvSpPr>
          <p:cNvPr id="3" name="Subtitle 4">
            <a:extLst>
              <a:ext uri="{FF2B5EF4-FFF2-40B4-BE49-F238E27FC236}">
                <a16:creationId xmlns:a16="http://schemas.microsoft.com/office/drawing/2014/main" id="{79C49C24-600A-ED79-0134-9EB530577051}"/>
              </a:ext>
            </a:extLst>
          </p:cNvPr>
          <p:cNvSpPr txBox="1">
            <a:spLocks/>
          </p:cNvSpPr>
          <p:nvPr/>
        </p:nvSpPr>
        <p:spPr>
          <a:xfrm>
            <a:off x="403451" y="5118741"/>
            <a:ext cx="11295263" cy="4077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MY" sz="1400" b="1">
                <a:latin typeface="Aptos"/>
                <a:cs typeface="Segoe UI"/>
              </a:rPr>
              <a:t>* Note to 9.1, 9.2 and 9.3 above</a:t>
            </a:r>
            <a:r>
              <a:rPr lang="en-MY" sz="1400">
                <a:latin typeface="Aptos"/>
                <a:cs typeface="Segoe UI"/>
              </a:rPr>
              <a:t>: Please detail down the support and services you will be offering to your customers in relation to the digital solution under this grant.</a:t>
            </a:r>
            <a:endParaRPr lang="en-MY" sz="1400">
              <a:latin typeface="Aptos"/>
            </a:endParaRPr>
          </a:p>
          <a:p>
            <a:endParaRPr lang="en-MY" b="1" u="sng">
              <a:latin typeface="Aptos"/>
              <a:cs typeface="Arial"/>
            </a:endParaRPr>
          </a:p>
          <a:p>
            <a:endParaRPr lang="en-MY"/>
          </a:p>
        </p:txBody>
      </p:sp>
    </p:spTree>
    <p:extLst>
      <p:ext uri="{BB962C8B-B14F-4D97-AF65-F5344CB8AC3E}">
        <p14:creationId xmlns:p14="http://schemas.microsoft.com/office/powerpoint/2010/main" val="37291510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6BDE1AE-7C9F-C1E1-D6DF-E4B6253B4B4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DBCACB7-ADA8-2579-2B39-D78ACB3C712E}"/>
              </a:ext>
            </a:extLst>
          </p:cNvPr>
          <p:cNvSpPr>
            <a:spLocks noGrp="1"/>
          </p:cNvSpPr>
          <p:nvPr>
            <p:ph type="title"/>
          </p:nvPr>
        </p:nvSpPr>
        <p:spPr>
          <a:xfrm>
            <a:off x="389526" y="365125"/>
            <a:ext cx="9953079" cy="400850"/>
          </a:xfrm>
        </p:spPr>
        <p:txBody>
          <a:bodyPr lIns="91440" tIns="45720" rIns="91440" bIns="45720" anchor="t"/>
          <a:lstStyle/>
          <a:p>
            <a:r>
              <a:rPr lang="en-US" b="1">
                <a:latin typeface="Arial"/>
                <a:cs typeface="Arial"/>
              </a:rPr>
              <a:t>DECLARATION</a:t>
            </a:r>
            <a:endParaRPr lang="en-US" b="1"/>
          </a:p>
        </p:txBody>
      </p:sp>
      <p:sp>
        <p:nvSpPr>
          <p:cNvPr id="5" name="Slide Number Placeholder 8">
            <a:extLst>
              <a:ext uri="{FF2B5EF4-FFF2-40B4-BE49-F238E27FC236}">
                <a16:creationId xmlns:a16="http://schemas.microsoft.com/office/drawing/2014/main" id="{6F34777F-A133-4D15-9196-AA54510270AF}"/>
              </a:ext>
            </a:extLst>
          </p:cNvPr>
          <p:cNvSpPr>
            <a:spLocks noGrp="1"/>
          </p:cNvSpPr>
          <p:nvPr>
            <p:ph type="sldNum" sz="quarter" idx="12"/>
          </p:nvPr>
        </p:nvSpPr>
        <p:spPr>
          <a:xfrm>
            <a:off x="10700950" y="875679"/>
            <a:ext cx="1342255"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3AB783-08A3-C047-8A9E-D72AFDBF4A9F}" type="slidenum">
              <a:rPr kumimoji="0" lang="en-US" sz="1200" b="0" i="0" u="none" strike="noStrike" kern="1200" cap="none" spc="0" normalizeH="0" baseline="0" noProof="0" smtClean="0">
                <a:ln>
                  <a:noFill/>
                </a:ln>
                <a:solidFill>
                  <a:srgbClr val="F8F8F8">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srgbClr val="F8F8F8">
                  <a:lumMod val="75000"/>
                </a:srgbClr>
              </a:solidFill>
              <a:effectLst/>
              <a:uLnTx/>
              <a:uFillTx/>
              <a:latin typeface="Arial" panose="020B0604020202020204"/>
              <a:ea typeface="+mn-ea"/>
              <a:cs typeface="+mn-cs"/>
            </a:endParaRPr>
          </a:p>
        </p:txBody>
      </p:sp>
      <p:sp>
        <p:nvSpPr>
          <p:cNvPr id="4" name="TextBox 4">
            <a:extLst>
              <a:ext uri="{FF2B5EF4-FFF2-40B4-BE49-F238E27FC236}">
                <a16:creationId xmlns:a16="http://schemas.microsoft.com/office/drawing/2014/main" id="{48A9A293-FAC5-CEA6-9CBE-54C1E3CDDA48}"/>
              </a:ext>
            </a:extLst>
          </p:cNvPr>
          <p:cNvSpPr txBox="1"/>
          <p:nvPr/>
        </p:nvSpPr>
        <p:spPr>
          <a:xfrm>
            <a:off x="381000" y="899277"/>
            <a:ext cx="11430000" cy="5497595"/>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6000"/>
              </a:lnSpc>
              <a:spcAft>
                <a:spcPts val="800"/>
              </a:spcAft>
              <a:buNone/>
            </a:pPr>
            <a:endParaRPr lang="en-US" sz="1800" b="1">
              <a:effectLst/>
              <a:latin typeface="Aptos"/>
              <a:ea typeface="SimSun"/>
              <a:cs typeface="Times New Roman"/>
            </a:endParaRPr>
          </a:p>
          <a:p>
            <a:pPr algn="just">
              <a:lnSpc>
                <a:spcPct val="116000"/>
              </a:lnSpc>
              <a:spcAft>
                <a:spcPts val="800"/>
              </a:spcAft>
              <a:buNone/>
            </a:pPr>
            <a:r>
              <a:rPr lang="en-US" sz="1800">
                <a:effectLst/>
                <a:latin typeface="Aptos"/>
                <a:ea typeface="SimSun"/>
                <a:cs typeface="Times New Roman"/>
              </a:rPr>
              <a:t>We have read and understood the requirements and notices on the Malaysia Digital Scale-up Grant – Manufacturing (MDSG-MFG) issued by MDEC and this application is submitted in response thereto. We acknowledge that the submission of this application does not impose any obligations or constitute the acceptance of any terms and conditions on the part of MDEC. We hereby declare that the information submitted pursuant in this document and also in the online application form is accurate, true, and complete.</a:t>
            </a:r>
            <a:endParaRPr lang="en-MY" sz="1800">
              <a:effectLst/>
              <a:latin typeface="Aptos"/>
              <a:ea typeface="SimSun"/>
              <a:cs typeface="Times New Roman"/>
            </a:endParaRPr>
          </a:p>
          <a:p>
            <a:pPr algn="just">
              <a:lnSpc>
                <a:spcPct val="116000"/>
              </a:lnSpc>
              <a:spcAft>
                <a:spcPts val="800"/>
              </a:spcAft>
              <a:buNone/>
            </a:pP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r>
              <a:rPr lang="en-US" sz="1800">
                <a:effectLst/>
                <a:latin typeface="Aptos" panose="020B0004020202020204" pitchFamily="34" charset="0"/>
                <a:ea typeface="SimSun" panose="02010600030101010101" pitchFamily="2" charset="-122"/>
                <a:cs typeface="Times New Roman" panose="02020603050405020304" pitchFamily="18" charset="0"/>
              </a:rPr>
              <a:t>…………………………………………..					……………………………………</a:t>
            </a: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r>
              <a:rPr lang="en-US" sz="1800">
                <a:effectLst/>
                <a:latin typeface="Aptos" panose="020B0004020202020204" pitchFamily="34" charset="0"/>
                <a:ea typeface="SimSun" panose="02010600030101010101" pitchFamily="2" charset="-122"/>
                <a:cs typeface="Times New Roman" panose="02020603050405020304" pitchFamily="18" charset="0"/>
              </a:rPr>
              <a:t>Name, Designation and 						Company, Stamp and Date</a:t>
            </a: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r>
              <a:rPr lang="en-US" sz="1800">
                <a:effectLst/>
                <a:latin typeface="Aptos" panose="020B0004020202020204" pitchFamily="34" charset="0"/>
                <a:ea typeface="SimSun" panose="02010600030101010101" pitchFamily="2" charset="-122"/>
                <a:cs typeface="Times New Roman" panose="02020603050405020304" pitchFamily="18" charset="0"/>
              </a:rPr>
              <a:t>Signature of Company Member’s </a:t>
            </a: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buNone/>
            </a:pPr>
            <a:r>
              <a:rPr lang="en-US" sz="1800">
                <a:effectLst/>
                <a:latin typeface="Aptos" panose="020B0004020202020204" pitchFamily="34" charset="0"/>
                <a:ea typeface="SimSun" panose="02010600030101010101" pitchFamily="2" charset="-122"/>
                <a:cs typeface="Times New Roman" panose="02020603050405020304" pitchFamily="18" charset="0"/>
              </a:rPr>
              <a:t>Representative</a:t>
            </a:r>
            <a:endParaRPr lang="en-MY" sz="1800">
              <a:effectLst/>
              <a:latin typeface="Aptos" panose="020B0004020202020204" pitchFamily="34" charset="0"/>
              <a:ea typeface="SimSun" panose="02010600030101010101" pitchFamily="2" charset="-122"/>
              <a:cs typeface="Times New Roman" panose="02020603050405020304" pitchFamily="18" charset="0"/>
            </a:endParaRPr>
          </a:p>
          <a:p>
            <a:pPr algn="just">
              <a:lnSpc>
                <a:spcPct val="116000"/>
              </a:lnSpc>
              <a:spcAft>
                <a:spcPts val="800"/>
              </a:spcAft>
            </a:pPr>
            <a:r>
              <a:rPr lang="en-US" sz="1800">
                <a:effectLst/>
                <a:latin typeface="Aptos" panose="020B0004020202020204" pitchFamily="34" charset="0"/>
                <a:ea typeface="SimSun" panose="02010600030101010101" pitchFamily="2" charset="-122"/>
                <a:cs typeface="Times New Roman" panose="02020603050405020304" pitchFamily="18" charset="0"/>
              </a:rPr>
              <a:t>(The signatory should be the Chief Executive Officer, Managing Director or equivalent in the company)</a:t>
            </a:r>
            <a:endParaRPr lang="en-MY" sz="1800">
              <a:effectLst/>
              <a:latin typeface="Aptos" panose="020B0004020202020204" pitchFamily="34" charset="0"/>
              <a:ea typeface="SimSun" panose="02010600030101010101" pitchFamily="2" charset="-122"/>
              <a:cs typeface="Times New Roman" panose="02020603050405020304" pitchFamily="18" charset="0"/>
            </a:endParaRPr>
          </a:p>
        </p:txBody>
      </p:sp>
      <p:sp>
        <p:nvSpPr>
          <p:cNvPr id="8" name="TextBox 6">
            <a:extLst>
              <a:ext uri="{FF2B5EF4-FFF2-40B4-BE49-F238E27FC236}">
                <a16:creationId xmlns:a16="http://schemas.microsoft.com/office/drawing/2014/main" id="{7E449D31-3FD3-6C4B-0A99-EEE9A7CB710C}"/>
              </a:ext>
            </a:extLst>
          </p:cNvPr>
          <p:cNvSpPr txBox="1"/>
          <p:nvPr/>
        </p:nvSpPr>
        <p:spPr>
          <a:xfrm>
            <a:off x="5141319" y="-758"/>
            <a:ext cx="2028825" cy="338554"/>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1600" b="1" i="0" u="none" strike="noStrike" cap="none" normalizeH="0" baseline="0">
                <a:ln>
                  <a:noFill/>
                </a:ln>
                <a:solidFill>
                  <a:srgbClr val="FFC000"/>
                </a:solidFill>
                <a:effectLst/>
                <a:latin typeface="Arial"/>
                <a:ea typeface="SimSun"/>
                <a:cs typeface="Arial"/>
              </a:rPr>
              <a:t>FOR </a:t>
            </a:r>
            <a:r>
              <a:rPr lang="en-US" sz="1600" b="1">
                <a:solidFill>
                  <a:srgbClr val="FFC000"/>
                </a:solidFill>
                <a:latin typeface="Arial"/>
                <a:ea typeface="SimSun"/>
                <a:cs typeface="Arial"/>
              </a:rPr>
              <a:t>SUBMISSION</a:t>
            </a:r>
            <a:endParaRPr lang="en-US">
              <a:solidFill>
                <a:srgbClr val="FFC000"/>
              </a:solidFill>
              <a:cs typeface="Arial" panose="020B0604020202020204"/>
            </a:endParaRPr>
          </a:p>
        </p:txBody>
      </p:sp>
    </p:spTree>
    <p:extLst>
      <p:ext uri="{BB962C8B-B14F-4D97-AF65-F5344CB8AC3E}">
        <p14:creationId xmlns:p14="http://schemas.microsoft.com/office/powerpoint/2010/main" val="4156092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5206722"/>
      </p:ext>
    </p:extLst>
  </p:cSld>
  <p:clrMapOvr>
    <a:masterClrMapping/>
  </p:clrMapOvr>
</p:sld>
</file>

<file path=ppt/theme/theme1.xml><?xml version="1.0" encoding="utf-8"?>
<a:theme xmlns:a="http://schemas.openxmlformats.org/drawingml/2006/main" name="Office Theme">
  <a:themeElements>
    <a:clrScheme name="Gre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E31E77E38E7040A094D9A2C04F8ADC" ma:contentTypeVersion="20" ma:contentTypeDescription="Create a new document." ma:contentTypeScope="" ma:versionID="45d03951e83634ea1f5e8651ceaf090e">
  <xsd:schema xmlns:xsd="http://www.w3.org/2001/XMLSchema" xmlns:xs="http://www.w3.org/2001/XMLSchema" xmlns:p="http://schemas.microsoft.com/office/2006/metadata/properties" xmlns:ns2="26e9295f-b58d-4cef-b0a0-15158af22f5e" xmlns:ns3="bab2c977-14f8-49ea-b999-750acfb4f33f" targetNamespace="http://schemas.microsoft.com/office/2006/metadata/properties" ma:root="true" ma:fieldsID="7841942553975187cccf01ca85df1305" ns2:_="" ns3:_="">
    <xsd:import namespace="26e9295f-b58d-4cef-b0a0-15158af22f5e"/>
    <xsd:import namespace="bab2c977-14f8-49ea-b999-750acfb4f3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AutoKeyPoints" minOccurs="0"/>
                <xsd:element ref="ns2:MediaServiceKeyPoints" minOccurs="0"/>
                <xsd:element ref="ns2:MediaServiceGenerationTime" minOccurs="0"/>
                <xsd:element ref="ns2:MediaServiceEventHashCode"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_Flow_SignoffStatu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e9295f-b58d-4cef-b0a0-15158af22f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677dcb1-d299-47bc-8cb7-b73c6291736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_Flow_SignoffStatus" ma:index="26" nillable="true" ma:displayName="Sign-off status" ma:internalName="Sign_x002d_off_x0020_status">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ab2c977-14f8-49ea-b999-750acfb4f33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38e81b1-ed2e-4eb9-ba3a-0d6fb4bec727}" ma:internalName="TaxCatchAll" ma:showField="CatchAllData" ma:web="bab2c977-14f8-49ea-b999-750acfb4f3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ab2c977-14f8-49ea-b999-750acfb4f33f" xsi:nil="true"/>
    <lcf76f155ced4ddcb4097134ff3c332f xmlns="26e9295f-b58d-4cef-b0a0-15158af22f5e">
      <Terms xmlns="http://schemas.microsoft.com/office/infopath/2007/PartnerControls"/>
    </lcf76f155ced4ddcb4097134ff3c332f>
    <SharedWithUsers xmlns="bab2c977-14f8-49ea-b999-750acfb4f33f">
      <UserInfo>
        <DisplayName/>
        <AccountId xsi:nil="true"/>
        <AccountType/>
      </UserInfo>
    </SharedWithUsers>
    <_Flow_SignoffStatus xmlns="26e9295f-b58d-4cef-b0a0-15158af22f5e" xsi:nil="true"/>
  </documentManagement>
</p:properties>
</file>

<file path=customXml/itemProps1.xml><?xml version="1.0" encoding="utf-8"?>
<ds:datastoreItem xmlns:ds="http://schemas.openxmlformats.org/officeDocument/2006/customXml" ds:itemID="{7881EA1B-9557-45C8-B326-396A2C240038}">
  <ds:schemaRefs>
    <ds:schemaRef ds:uri="26e9295f-b58d-4cef-b0a0-15158af22f5e"/>
    <ds:schemaRef ds:uri="bab2c977-14f8-49ea-b999-750acfb4f33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6E6B426-E565-4B76-AF95-4E2D16E9E7A6}">
  <ds:schemaRefs>
    <ds:schemaRef ds:uri="http://schemas.microsoft.com/sharepoint/v3/contenttype/forms"/>
  </ds:schemaRefs>
</ds:datastoreItem>
</file>

<file path=customXml/itemProps3.xml><?xml version="1.0" encoding="utf-8"?>
<ds:datastoreItem xmlns:ds="http://schemas.openxmlformats.org/officeDocument/2006/customXml" ds:itemID="{5CE7ADBA-474A-4284-A8F2-9697C76110EC}">
  <ds:schemaRefs>
    <ds:schemaRef ds:uri="26e9295f-b58d-4cef-b0a0-15158af22f5e"/>
    <ds:schemaRef ds:uri="bab2c977-14f8-49ea-b999-750acfb4f33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b4d2a253-6e5f-4686-8969-e8c6d40d6952}" enabled="1" method="Privileged" siteId="{5e3e0f8e-03e0-4427-ba21-439028d3d140}"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52</Slides>
  <Notes>4</Notes>
  <HiddenSlides>16</HiddenSlide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Company Name</vt:lpstr>
      <vt:lpstr>Instruction and Guidance for MDSG-MFG Proposal Template</vt:lpstr>
      <vt:lpstr>Executive Summary </vt:lpstr>
      <vt:lpstr>Executive Summary:  Intelligence Level Justification</vt:lpstr>
      <vt:lpstr>SECTION 1 — Company Profile &amp; Company Financial Strength</vt:lpstr>
      <vt:lpstr>1.1 Company Overview</vt:lpstr>
      <vt:lpstr>1.2 Financial Position</vt:lpstr>
      <vt:lpstr>1.3 Other Grants / Incentives Received</vt:lpstr>
      <vt:lpstr>SECTION 2 — Track Record &amp; Capability</vt:lpstr>
      <vt:lpstr>2.1 Existing Digital Solutions</vt:lpstr>
      <vt:lpstr>2.2 Case Study of Projects Implemented for Manufacturing Sector by the Company (please highlight best 3) 1/2</vt:lpstr>
      <vt:lpstr>2.2 Case Study of Projects Implemented for Manufacturing Sector by the Company (please highlight best 3) 2/2</vt:lpstr>
      <vt:lpstr>2.3 Company Competitiveness in the Manufacturing Sector / Smart Manufacturing</vt:lpstr>
      <vt:lpstr>PowerPoint Presentation</vt:lpstr>
      <vt:lpstr>SECTION 3 — Proposed Solution</vt:lpstr>
      <vt:lpstr>3.1 Problem Statement</vt:lpstr>
      <vt:lpstr>3.2 Solution Overview</vt:lpstr>
      <vt:lpstr>3.3 Technical Architecture</vt:lpstr>
      <vt:lpstr>3.4 Intelligence Level Justification</vt:lpstr>
      <vt:lpstr>3.5 Industry 4.0 Pillars</vt:lpstr>
      <vt:lpstr>SECTION 4 — Implementation Feasibility</vt:lpstr>
      <vt:lpstr>4.1 Deployment Plan</vt:lpstr>
      <vt:lpstr>4.2 Timeline &amp; Milestones</vt:lpstr>
      <vt:lpstr>4.3 Team Capability</vt:lpstr>
      <vt:lpstr>4.4 Project Readiness &amp; Critical Success Factors (1/2)</vt:lpstr>
      <vt:lpstr>4.4 Project Readiness &amp; Critical Success Factors (2/2)</vt:lpstr>
      <vt:lpstr>SECTION 5 — Solution Impact &amp; Outcomes</vt:lpstr>
      <vt:lpstr>5.1 Measurable Benefits</vt:lpstr>
      <vt:lpstr>5.2 Manufacturing Impact</vt:lpstr>
      <vt:lpstr>5.3 Job Creation / IP Creation</vt:lpstr>
      <vt:lpstr>5.4 Other Potential Business Impact / Improvement</vt:lpstr>
      <vt:lpstr>SECTION 6 — Solution Financial Plan &amp; ROI</vt:lpstr>
      <vt:lpstr>6.1 Solution Cost Breakdown (1/4)</vt:lpstr>
      <vt:lpstr>6.1 Solution Cost Breakdown (2/4)</vt:lpstr>
      <vt:lpstr>6.1 Solution Cost Breakdown (3/4)</vt:lpstr>
      <vt:lpstr>6.1 Solution Cost Breakdown (4/4)</vt:lpstr>
      <vt:lpstr>6.2 Solution Cost Summary</vt:lpstr>
      <vt:lpstr>6.3 Solution Funding Structure</vt:lpstr>
      <vt:lpstr>SECTION 7 — Commercial Viability &amp; Market Strategy</vt:lpstr>
      <vt:lpstr>7.1 Market Opportunity &amp; Scalability</vt:lpstr>
      <vt:lpstr>7.2 Customer Pipeline (1/2)</vt:lpstr>
      <vt:lpstr>7.2 Customer Pipeline (2/2)</vt:lpstr>
      <vt:lpstr>7.3 Business Model</vt:lpstr>
      <vt:lpstr>7.5 IP Strategy</vt:lpstr>
      <vt:lpstr>7.6 Marketing &amp; Promotion Plan</vt:lpstr>
      <vt:lpstr>SECTION 8 — Risk, Sustainability &amp; Collaboration</vt:lpstr>
      <vt:lpstr>8.1 Risk &amp; Mitigation</vt:lpstr>
      <vt:lpstr>8.3 Collaboration</vt:lpstr>
      <vt:lpstr>SECTION 9 — Support &amp; Services</vt:lpstr>
      <vt:lpstr>9.1 Maintenance Plan</vt:lpstr>
      <vt:lpstr>DECLARATION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Muhammad Baihaqi bin Mohd Ismail</dc:creator>
  <cp:revision>2</cp:revision>
  <dcterms:created xsi:type="dcterms:W3CDTF">2024-04-03T06:05:01Z</dcterms:created>
  <dcterms:modified xsi:type="dcterms:W3CDTF">2026-05-08T02:15:13Z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0x010100C6E31E77E38E7040A094D9A2C04F8ADC</vt:lpwstr>
  </property>
  <property fmtid="{D5CDD505-2E9C-101B-9397-08002B2CF9AE}" pid="3" name="MediaServiceImageTags">
    <vt:lpwstr/>
  </property>
  <property fmtid="{D5CDD505-2E9C-101B-9397-08002B2CF9AE}" pid="4" name="Order">
    <vt:r8>3185600</vt:r8>
  </property>
  <property fmtid="{D5CDD505-2E9C-101B-9397-08002B2CF9AE}" pid="5" name="ComplianceAssetId">
    <vt:lpwstr/>
  </property>
  <property fmtid="{D5CDD505-2E9C-101B-9397-08002B2CF9AE}" pid="6" name="_activity">
    <vt:lpwstr>{"FileActivityType":"9","FileActivityTimeStamp":"2026-03-05T06:44:53.350Z","FileActivityUsersOnPage":[{"DisplayName":"Nurul Balqis binti Zainal Abidin","Id":"balqis.zainal@mdec.com.my"},{"DisplayName":"Nurul Yazmi Binti Mohamad","Id":"yazmi.mohamad@mdec.com.my"}],"FileActivityNavigationId":null}</vt:lpwstr>
  </property>
  <property fmtid="{D5CDD505-2E9C-101B-9397-08002B2CF9AE}" pid="7" name="_ExtendedDescription">
    <vt:lpwstr/>
  </property>
  <property fmtid="{D5CDD505-2E9C-101B-9397-08002B2CF9AE}" pid="8" name="TriggerFlowInfo">
    <vt:lpwstr/>
  </property>
</Properties>
</file>